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Lst>
  <p:sldSz cy="5143500" cx="9144000"/>
  <p:notesSz cx="6858000" cy="9144000"/>
  <p:embeddedFontLst>
    <p:embeddedFont>
      <p:font typeface="Proxima Nova"/>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4" name="Mary Nag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ProximaNova-regular.fntdata"/><Relationship Id="rId131" Type="http://schemas.openxmlformats.org/officeDocument/2006/relationships/slide" Target="slides/slide126.xml"/><Relationship Id="rId130" Type="http://schemas.openxmlformats.org/officeDocument/2006/relationships/slide" Target="slides/slide125.xml"/><Relationship Id="rId135" Type="http://schemas.openxmlformats.org/officeDocument/2006/relationships/font" Target="fonts/ProximaNova-boldItalic.fntdata"/><Relationship Id="rId134" Type="http://schemas.openxmlformats.org/officeDocument/2006/relationships/font" Target="fonts/ProximaNova-italic.fntdata"/><Relationship Id="rId133" Type="http://schemas.openxmlformats.org/officeDocument/2006/relationships/font" Target="fonts/ProximaNova-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5-17T18:17:28.780">
    <p:pos x="6000" y="0"/>
    <p:text>Helping people navigate, not necessarily telling them how. When pressed for time, focus on what they need to know that will help them navigate</p:text>
  </p:cm>
  <p:cm authorId="0" idx="2" dt="2017-05-17T03:17:29.484">
    <p:pos x="6000" y="100"/>
    <p:text>Mention Warby?</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3" dt="2017-05-17T03:49:40.223">
    <p:pos x="6000" y="0"/>
    <p:text>Make hyperlink if sharing afterward</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4" dt="2017-05-17T03:53:24.243">
    <p:pos x="6000" y="0"/>
    <p:text>Try to make this and the rest shorter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7-05-17T03:19:49.920">
    <p:pos x="6000" y="0"/>
    <p:text>Make delivery more casual</p:text>
  </p:cm>
  <p:cm authorId="0" idx="4" dt="2017-05-17T03:19:49.920">
    <p:pos x="6000" y="100"/>
    <p:text>"What does this shit mean?"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dt="2017-05-17T03:25:46.669">
    <p:pos x="6000" y="0"/>
    <p:text>Maybe don't make blank?</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6" dt="2017-05-17T03:27:44.250">
    <p:pos x="6000" y="0"/>
    <p:text>Make this and all the shit before shorter</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7" dt="2017-05-17T03:30:00.100">
    <p:pos x="6000" y="0"/>
    <p:text>Maybe here mention distribution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8" dt="2017-05-10T02:41:05.465">
    <p:pos x="6000" y="0"/>
    <p:text>Possibly delete here until recommendation: pip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9" dt="2017-05-10T02:40:33.824">
    <p:pos x="6000" y="0"/>
    <p:text>Possibly delete here thru deactivate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0" dt="2017-05-17T03:44:49.289">
    <p:pos x="6000" y="0"/>
    <p:text>Needs to be stronger after going through the other two options - BUT, this is your first app, nothing crazy, so you should use blah blah</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1" dt="2017-05-17T03:48:57.820">
    <p:pos x="6000" y="0"/>
    <p:text>Work out any redundancy with next few slides, also make visual</p:text>
  </p:cm>
  <p:cm authorId="0" idx="12" dt="2017-05-17T03:48:57.820">
    <p:pos x="6000" y="100"/>
    <p:text>Maybe remove all except order history example and put after 2nd DNS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Thank you, name, talk title</a:t>
            </a:r>
          </a:p>
          <a:p>
            <a:pPr indent="-298450" lvl="0" marL="457200" rtl="0">
              <a:lnSpc>
                <a:spcPct val="115000"/>
              </a:lnSpc>
              <a:spcBef>
                <a:spcPts val="0"/>
              </a:spcBef>
              <a:buSzPct val="100000"/>
              <a:buChar char="●"/>
            </a:pPr>
            <a:r>
              <a:rPr lang="en"/>
              <a:t>Show hands </a:t>
            </a:r>
          </a:p>
          <a:p>
            <a:pPr indent="-298450" lvl="1" marL="914400" rtl="0">
              <a:lnSpc>
                <a:spcPct val="115000"/>
              </a:lnSpc>
              <a:spcBef>
                <a:spcPts val="0"/>
              </a:spcBef>
              <a:buSzPct val="100000"/>
              <a:buChar char="○"/>
            </a:pPr>
            <a:r>
              <a:rPr lang="en"/>
              <a:t>Learn by doing</a:t>
            </a:r>
          </a:p>
          <a:p>
            <a:pPr indent="-298450" lvl="1" marL="914400" rtl="0">
              <a:lnSpc>
                <a:spcPct val="115000"/>
              </a:lnSpc>
              <a:spcBef>
                <a:spcPts val="0"/>
              </a:spcBef>
              <a:buSzPct val="100000"/>
              <a:buChar char="○"/>
            </a:pPr>
            <a:r>
              <a:rPr lang="en"/>
              <a:t>Documentation</a:t>
            </a:r>
          </a:p>
          <a:p>
            <a:pPr indent="-298450" lvl="0" marL="457200" rtl="0">
              <a:lnSpc>
                <a:spcPct val="115000"/>
              </a:lnSpc>
              <a:spcBef>
                <a:spcPts val="0"/>
              </a:spcBef>
              <a:buSzPct val="100000"/>
              <a:buChar char="●"/>
            </a:pPr>
            <a:r>
              <a:rPr lang="en"/>
              <a:t>Me too, no technical background</a:t>
            </a:r>
          </a:p>
          <a:p>
            <a:pPr indent="-298450" lvl="0" marL="457200" rtl="0">
              <a:lnSpc>
                <a:spcPct val="115000"/>
              </a:lnSpc>
              <a:spcBef>
                <a:spcPts val="0"/>
              </a:spcBef>
              <a:buSzPct val="100000"/>
              <a:buChar char="●"/>
            </a:pPr>
            <a:r>
              <a:rPr lang="en"/>
              <a:t>Frustrating</a:t>
            </a:r>
          </a:p>
          <a:p>
            <a:pPr indent="-298450" lvl="0" marL="457200" rtl="0">
              <a:lnSpc>
                <a:spcPct val="115000"/>
              </a:lnSpc>
              <a:spcBef>
                <a:spcPts val="0"/>
              </a:spcBef>
              <a:buSzPct val="100000"/>
              <a:buChar char="●"/>
            </a:pPr>
            <a:r>
              <a:rPr lang="en"/>
              <a:t>Caught in documentation</a:t>
            </a:r>
          </a:p>
          <a:p>
            <a:pPr indent="-298450" lvl="0" marL="457200" rtl="0">
              <a:lnSpc>
                <a:spcPct val="115000"/>
              </a:lnSpc>
              <a:spcBef>
                <a:spcPts val="0"/>
              </a:spcBef>
              <a:buSzPct val="100000"/>
              <a:buChar char="●"/>
            </a:pPr>
            <a:r>
              <a:rPr lang="en"/>
              <a:t>Zero coding time</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Opener - interactive</a:t>
            </a:r>
          </a:p>
          <a:p>
            <a:pPr indent="-228600" lvl="0" marL="457200" rtl="0">
              <a:spcBef>
                <a:spcPts val="0"/>
              </a:spcBef>
              <a:buChar char="-"/>
            </a:pPr>
            <a:r>
              <a:rPr lang="en"/>
              <a:t>Show of hands if anyone has ever given you the advice/you believe that the best way to improve your skills as a programmer is to just do it</a:t>
            </a:r>
          </a:p>
          <a:p>
            <a:pPr indent="-228600" lvl="0" marL="457200" rtl="0">
              <a:spcBef>
                <a:spcPts val="0"/>
              </a:spcBef>
              <a:buChar char="-"/>
            </a:pPr>
            <a:r>
              <a:rPr lang="en"/>
              <a:t>Show of hand</a:t>
            </a:r>
            <a:r>
              <a:rPr lang="en"/>
              <a:t>s if</a:t>
            </a:r>
            <a:r>
              <a:rPr lang="en"/>
              <a:t> you’ve ever come across technical documentation and you had no idea what it was trying to communicate</a:t>
            </a:r>
          </a:p>
          <a:p>
            <a:pPr indent="-228600" lvl="0" marL="457200" rtl="0">
              <a:spcBef>
                <a:spcPts val="0"/>
              </a:spcBef>
              <a:buChar char="-"/>
            </a:pPr>
            <a:r>
              <a:rPr lang="en"/>
              <a:t>As a beginner programmer with no technical background, this happened to me all the time</a:t>
            </a:r>
          </a:p>
          <a:p>
            <a:pPr indent="-228600" lvl="0" marL="457200" rtl="0">
              <a:spcBef>
                <a:spcPts val="0"/>
              </a:spcBef>
              <a:buChar char="-"/>
            </a:pPr>
            <a:r>
              <a:rPr lang="en"/>
              <a:t>That was frustrating because when I would set out to try and build a web app for practice, </a:t>
            </a:r>
          </a:p>
          <a:p>
            <a:pPr indent="-228600" lvl="0" marL="457200" rtl="0">
              <a:spcBef>
                <a:spcPts val="0"/>
              </a:spcBef>
              <a:buChar char="-"/>
            </a:pPr>
            <a:r>
              <a:rPr lang="en"/>
              <a:t>I would get caught up in documentation CLICK so full of technical terms I could not understand and I would get so bogged down I’d spend hours researching to try and understand a single page of documentation and zero time coding.</a:t>
            </a:r>
          </a:p>
          <a:p>
            <a:pPr indent="-228600" lvl="0" marL="457200">
              <a:spcBef>
                <a:spcPts val="0"/>
              </a:spcBef>
              <a:buChar char="-"/>
            </a:pPr>
            <a:r>
              <a:rPr lang="en"/>
              <a:t>Now tell me if this sounds familiar...</a:t>
            </a:r>
          </a:p>
          <a:p>
            <a:pPr lvl="0">
              <a:spcBef>
                <a:spcPts val="0"/>
              </a:spcBef>
              <a:buNone/>
            </a:pPr>
            <a:r>
              <a:t/>
            </a:r>
            <a:endParaRPr/>
          </a:p>
          <a:p>
            <a:pPr lvl="0">
              <a:spcBef>
                <a:spcPts val="0"/>
              </a:spcBef>
              <a:buNone/>
            </a:pPr>
            <a:r>
              <a:t/>
            </a:r>
            <a:endParaRPr/>
          </a:p>
          <a:p>
            <a:pPr lvl="0">
              <a:spcBef>
                <a:spcPts val="0"/>
              </a:spcBef>
              <a:buNone/>
            </a:pPr>
            <a:r>
              <a:rPr lang="en"/>
              <a:t>Opener - straightforward</a:t>
            </a:r>
          </a:p>
          <a:p>
            <a:pPr indent="-228600" lvl="0" marL="457200">
              <a:spcBef>
                <a:spcPts val="0"/>
              </a:spcBef>
              <a:buChar char="-"/>
            </a:pPr>
            <a:r>
              <a:rPr lang="en"/>
              <a:t>Today I'm going to talk about some beginner stuff that rarely makes its way into beginner tutorials. These things all relate to how apps run.</a:t>
            </a:r>
          </a:p>
          <a:p>
            <a:pPr lvl="0">
              <a:spcBef>
                <a:spcPts val="0"/>
              </a:spcBef>
              <a:buNone/>
            </a:pPr>
            <a:r>
              <a:t/>
            </a:r>
            <a:endParaRPr/>
          </a:p>
          <a:p>
            <a:pPr lvl="0">
              <a:spcBef>
                <a:spcPts val="0"/>
              </a:spcBef>
              <a:buNone/>
            </a:pPr>
            <a:r>
              <a:rPr lang="en"/>
              <a:t>If you're like me, and you learned to code by learning a programming language on your own time, then it’s quite likely this area is one that eluded you for a while.</a:t>
            </a:r>
          </a:p>
          <a:p>
            <a:pPr lvl="0" rtl="0">
              <a:spcBef>
                <a:spcPts val="0"/>
              </a:spcBef>
              <a:buNone/>
            </a:pPr>
            <a:r>
              <a:rPr lang="en"/>
              <a:t>While It’s not terribly difficult to understand language syntax and how to write code, what’s less intuitive is </a:t>
            </a:r>
          </a:p>
          <a:p>
            <a:pPr indent="-228600" lvl="0" marL="457200" rtl="0">
              <a:spcBef>
                <a:spcPts val="0"/>
              </a:spcBef>
              <a:buChar char="-"/>
            </a:pPr>
            <a:r>
              <a:rPr lang="en"/>
              <a:t>how an app knows when to run, </a:t>
            </a:r>
          </a:p>
          <a:p>
            <a:pPr indent="-228600" lvl="0" marL="457200" rtl="0">
              <a:spcBef>
                <a:spcPts val="0"/>
              </a:spcBef>
              <a:buChar char="-"/>
            </a:pPr>
            <a:r>
              <a:rPr lang="en"/>
              <a:t>how it knows where to find its corresponding database, </a:t>
            </a:r>
          </a:p>
          <a:p>
            <a:pPr indent="-228600" lvl="0" marL="457200" rtl="0">
              <a:spcBef>
                <a:spcPts val="0"/>
              </a:spcBef>
              <a:buChar char="-"/>
            </a:pPr>
            <a:r>
              <a:rPr lang="en"/>
              <a:t>what to do if you want to write an app yourself. </a:t>
            </a:r>
          </a:p>
          <a:p>
            <a:pPr lvl="0" rtl="0">
              <a:spcBef>
                <a:spcPts val="0"/>
              </a:spcBef>
              <a:buNone/>
            </a:pPr>
            <a:r>
              <a:t/>
            </a:r>
            <a:endParaRPr/>
          </a:p>
          <a:p>
            <a:pPr lvl="0" rtl="0">
              <a:spcBef>
                <a:spcPts val="0"/>
              </a:spcBef>
              <a:buNone/>
            </a:pPr>
            <a:r>
              <a:rPr lang="en"/>
              <a:t>And it’s surprisingly difficult to find out how to do any of this from a google search. Especially at the very beginning, when you’re not even sure what terms to search for. </a:t>
            </a:r>
          </a:p>
          <a:p>
            <a:pPr lvl="0" rtl="0">
              <a:spcBef>
                <a:spcPts val="0"/>
              </a:spcBef>
              <a:buNone/>
            </a:pPr>
            <a:r>
              <a:t/>
            </a:r>
            <a:endParaRPr/>
          </a:p>
          <a:p>
            <a:pPr lvl="0">
              <a:spcBef>
                <a:spcPts val="0"/>
              </a:spcBef>
              <a:buNone/>
            </a:pPr>
            <a:r>
              <a:rPr lang="en"/>
              <a:t>This talk seeks to make that process clearer. It spans everything from package installation, virtual environments, databases and application file structure, and I want to tell it in a way that almost anyone can understand - that means no jargon, and taking the time to define terms. </a:t>
            </a:r>
          </a:p>
          <a:p>
            <a:pPr lvl="0">
              <a:spcBef>
                <a:spcPts val="0"/>
              </a:spcBef>
              <a:buNone/>
            </a:pPr>
            <a:r>
              <a:t/>
            </a:r>
            <a:endParaRPr/>
          </a:p>
          <a:p>
            <a:pPr lvl="0">
              <a:spcBef>
                <a:spcPts val="0"/>
              </a:spcBef>
              <a:buNone/>
            </a:pPr>
            <a:r>
              <a:rPr lang="en"/>
              <a:t>If you leave this talk with anything, I want you to be better-equipped to form Google queries that will help you figure out how to do this on your own.</a:t>
            </a:r>
          </a:p>
          <a:p>
            <a:pPr lvl="0" rtl="0">
              <a:lnSpc>
                <a:spcPct val="112500"/>
              </a:lnSpc>
              <a:spcBef>
                <a:spcPts val="0"/>
              </a:spcBef>
              <a:spcAft>
                <a:spcPts val="700"/>
              </a:spcAft>
              <a:buNone/>
            </a:pPr>
            <a:r>
              <a:t/>
            </a:r>
            <a:endParaRPr/>
          </a:p>
          <a:p>
            <a:pPr lvl="0">
              <a:lnSpc>
                <a:spcPct val="112500"/>
              </a:lnSpc>
              <a:spcBef>
                <a:spcPts val="0"/>
              </a:spcBef>
              <a:spcAft>
                <a:spcPts val="700"/>
              </a:spcAft>
              <a:buNone/>
            </a:pPr>
            <a:r>
              <a:rPr lang="en"/>
              <a:t>However, I’ll do my best to teach what I can in the next 25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First four are key components</a:t>
            </a:r>
          </a:p>
          <a:p>
            <a:pPr indent="-298450" lvl="0" marL="457200" rtl="0">
              <a:lnSpc>
                <a:spcPct val="115000"/>
              </a:lnSpc>
              <a:spcBef>
                <a:spcPts val="0"/>
              </a:spcBef>
              <a:buSzPct val="100000"/>
              <a:buChar char="●"/>
            </a:pPr>
            <a:r>
              <a:rPr lang="en"/>
              <a:t>Discuss major functions of each</a:t>
            </a:r>
          </a:p>
          <a:p>
            <a:pPr indent="-298450" lvl="1" marL="914400" rtl="0">
              <a:lnSpc>
                <a:spcPct val="115000"/>
              </a:lnSpc>
              <a:spcBef>
                <a:spcPts val="0"/>
              </a:spcBef>
              <a:buSzPct val="100000"/>
              <a:buChar char="○"/>
            </a:pPr>
            <a:r>
              <a:rPr lang="en"/>
              <a:t>Popular options for each</a:t>
            </a:r>
          </a:p>
          <a:p>
            <a:pPr indent="-298450" lvl="0" marL="457200" rtl="0">
              <a:lnSpc>
                <a:spcPct val="115000"/>
              </a:lnSpc>
              <a:spcBef>
                <a:spcPts val="0"/>
              </a:spcBef>
              <a:buSzPct val="100000"/>
              <a:buChar char="●"/>
            </a:pPr>
            <a:r>
              <a:rPr lang="en"/>
              <a:t>Finish off</a:t>
            </a:r>
          </a:p>
          <a:p>
            <a:pPr indent="-298450" lvl="1" marL="914400" rtl="0">
              <a:lnSpc>
                <a:spcPct val="115000"/>
              </a:lnSpc>
              <a:spcBef>
                <a:spcPts val="0"/>
              </a:spcBef>
              <a:buSzPct val="100000"/>
              <a:buChar char="○"/>
            </a:pPr>
            <a:r>
              <a:rPr lang="en"/>
              <a:t>How to connect them to app</a:t>
            </a:r>
          </a:p>
          <a:p>
            <a:pPr indent="-298450" lvl="1" marL="914400" rtl="0">
              <a:lnSpc>
                <a:spcPct val="115000"/>
              </a:lnSpc>
              <a:spcBef>
                <a:spcPts val="0"/>
              </a:spcBef>
              <a:buSzPct val="100000"/>
              <a:buChar char="○"/>
            </a:pPr>
            <a:r>
              <a:rPr lang="en"/>
              <a:t>How to connect app to web</a:t>
            </a:r>
          </a:p>
          <a:p>
            <a:pPr lvl="0" rtl="0">
              <a:lnSpc>
                <a:spcPct val="115000"/>
              </a:lnSpc>
              <a:spcBef>
                <a:spcPts val="0"/>
              </a:spcBef>
              <a:spcAft>
                <a:spcPts val="1600"/>
              </a:spcAft>
              <a:buClr>
                <a:schemeClr val="dk1"/>
              </a:buClr>
              <a:buSzPct val="100000"/>
              <a:buFont typeface="Arial"/>
              <a:buNone/>
            </a:pPr>
            <a:r>
              <a:t/>
            </a:r>
            <a:endParaRPr>
              <a:solidFill>
                <a:schemeClr val="dk2"/>
              </a:solidFill>
            </a:endParaRPr>
          </a:p>
          <a:p>
            <a:pPr lvl="0" rtl="0">
              <a:lnSpc>
                <a:spcPct val="115000"/>
              </a:lnSpc>
              <a:spcBef>
                <a:spcPts val="0"/>
              </a:spcBef>
              <a:spcAft>
                <a:spcPts val="1600"/>
              </a:spcAft>
              <a:buClr>
                <a:schemeClr val="dk1"/>
              </a:buClr>
              <a:buSzPct val="100000"/>
              <a:buFont typeface="Arial"/>
              <a:buNone/>
            </a:pPr>
            <a:r>
              <a:rPr lang="en">
                <a:solidFill>
                  <a:schemeClr val="dk2"/>
                </a:solidFill>
              </a:rPr>
              <a:t>These first four items are the key components of building an app - package installation, virtual environments, data storage, and frameworks. We’ll talk about the major functions of each, and then finish off with some guidance on how how to connect them to each other and information on how your app connects to the web.</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Involves running file directly</a:t>
            </a:r>
          </a:p>
          <a:p>
            <a:pPr indent="-298450" lvl="0" marL="457200" rtl="0">
              <a:spcBef>
                <a:spcPts val="0"/>
              </a:spcBef>
              <a:buSzPct val="100000"/>
              <a:buChar char="●"/>
            </a:pPr>
            <a:r>
              <a:rPr lang="en"/>
              <a:t>Or custom command</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It involves either running a file directly from your command line, or running some custom command that you can find somewhere in the documentation. For example, jekyll, a popular framework for static websites like blogs, uses the command `jekyll serve`</a:t>
            </a:r>
          </a:p>
          <a:p>
            <a:pPr lvl="0">
              <a:spcBef>
                <a:spcPts val="0"/>
              </a:spcBef>
              <a:buNone/>
            </a:pPr>
            <a:r>
              <a:t/>
            </a:r>
            <a:endParaRPr/>
          </a:p>
          <a:p>
            <a:pPr lvl="0" rtl="0">
              <a:spcBef>
                <a:spcPts val="0"/>
              </a:spcBef>
              <a:buNone/>
            </a:pPr>
            <a:r>
              <a:rPr lang="en"/>
              <a:t>From there, you navigate to your localhost in your browser. Often, the output of these commands will tell you exactly what IP and port to type into the browser.</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On flask, run file</a:t>
            </a:r>
          </a:p>
          <a:p>
            <a:pPr indent="-298450" lvl="0" marL="457200" marR="0" rtl="0" algn="l">
              <a:lnSpc>
                <a:spcPct val="100000"/>
              </a:lnSpc>
              <a:spcBef>
                <a:spcPts val="0"/>
              </a:spcBef>
              <a:spcAft>
                <a:spcPts val="0"/>
              </a:spcAft>
              <a:buClr>
                <a:srgbClr val="000000"/>
              </a:buClr>
              <a:buSzPct val="100000"/>
              <a:buFont typeface="Arial"/>
              <a:buChar char="●"/>
            </a:pPr>
            <a:r>
              <a:rPr lang="en"/>
              <a:t>Output tells IP and port of localhost wher it’s running</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Last thing just in case you’re curious</a:t>
            </a:r>
          </a:p>
          <a:p>
            <a:pPr indent="-298450" lvl="0" marL="457200" rtl="0">
              <a:spcBef>
                <a:spcPts val="0"/>
              </a:spcBef>
              <a:buSzPct val="100000"/>
              <a:buChar char="●"/>
            </a:pPr>
            <a:r>
              <a:rPr lang="en"/>
              <a:t>Web frameworks set up skeleton file struc for you</a:t>
            </a:r>
          </a:p>
          <a:p>
            <a:pPr indent="-298450" lvl="0" marL="457200" rtl="0">
              <a:spcBef>
                <a:spcPts val="0"/>
              </a:spcBef>
              <a:buSzPct val="100000"/>
              <a:buChar char="●"/>
            </a:pPr>
            <a:r>
              <a:rPr lang="en"/>
              <a:t>Django &amp; Flask are popular</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The last aspect to consider on frameworks is file structure. Like all python packages, frameworks come with a set of folders and files that make up what they do. You can add to this skeleton to build out your app. Two popular web frameworks for Python are Django and Flask, and here’s how they look</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1" name="Shape 6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INTERACT WITH SLIDE</a:t>
            </a:r>
          </a:p>
          <a:p>
            <a:pPr indent="-228600" lvl="0" marL="457200">
              <a:spcBef>
                <a:spcPts val="0"/>
              </a:spcBef>
              <a:buChar char="-"/>
            </a:pPr>
            <a:r>
              <a:rPr lang="en"/>
              <a:t>Django keeps most of its configuration files in a separate folder alongside the application code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INTERACT WITH SLIDE</a:t>
            </a:r>
          </a:p>
          <a:p>
            <a:pPr indent="-228600" lvl="0" marL="457200" rtl="0">
              <a:spcBef>
                <a:spcPts val="0"/>
              </a:spcBef>
              <a:buChar char="-"/>
            </a:pPr>
            <a:r>
              <a:rPr lang="en"/>
              <a:t>While flask keeps them mostly out in the open in the same parent folder as the application code</a:t>
            </a:r>
          </a:p>
          <a:p>
            <a:pPr lvl="0" rtl="0">
              <a:spcBef>
                <a:spcPts val="0"/>
              </a:spcBef>
              <a:buNone/>
            </a:pPr>
            <a:r>
              <a:t/>
            </a:r>
            <a:endParaRPr/>
          </a:p>
          <a:p>
            <a:pPr lvl="0">
              <a:spcBef>
                <a:spcPts val="0"/>
              </a:spcBef>
              <a:buNone/>
            </a:pPr>
            <a:r>
              <a:rPr lang="en"/>
              <a:t>There’s not really a right way to do this, you just have to make sure the right configuration variables point to the correct file path</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marR="0" rtl="0" algn="l">
              <a:lnSpc>
                <a:spcPct val="100000"/>
              </a:lnSpc>
              <a:spcBef>
                <a:spcPts val="0"/>
              </a:spcBef>
              <a:spcAft>
                <a:spcPts val="0"/>
              </a:spcAft>
              <a:buClr>
                <a:srgbClr val="000000"/>
              </a:buClr>
              <a:buSzPct val="100000"/>
              <a:buFont typeface="Arial"/>
              <a:buChar char="●"/>
            </a:pPr>
            <a:r>
              <a:rPr lang="en"/>
              <a:t>SRSLY, Use flask you’ll be good</a:t>
            </a:r>
          </a:p>
          <a:p>
            <a:pPr lvl="0">
              <a:spcBef>
                <a:spcPts val="0"/>
              </a:spcBef>
              <a:buNone/>
            </a:pPr>
            <a:r>
              <a:t/>
            </a:r>
            <a:endParaRPr/>
          </a:p>
          <a:p>
            <a:pPr lvl="0">
              <a:spcBef>
                <a:spcPts val="0"/>
              </a:spcBef>
              <a:buNone/>
            </a:pPr>
            <a:r>
              <a:t/>
            </a:r>
            <a:endParaRPr/>
          </a:p>
          <a:p>
            <a:pPr lvl="0">
              <a:spcBef>
                <a:spcPts val="0"/>
              </a:spcBef>
              <a:buNone/>
            </a:pPr>
            <a:r>
              <a:rPr lang="en"/>
              <a:t>There’s a bunch of frameworks out there, but if you’re going to start with one, start with CLICK Flask, because it’s simple enough for beginners, but still structured enough that from looking at it and working with it you can learn how each part of it helps your app run.</a:t>
            </a:r>
          </a:p>
          <a:p>
            <a:pPr lvl="0">
              <a:spcBef>
                <a:spcPts val="0"/>
              </a:spcBef>
              <a:buNone/>
            </a:pPr>
            <a:r>
              <a:t/>
            </a:r>
            <a:endParaRPr/>
          </a:p>
          <a:p>
            <a:pPr lvl="0" rtl="0">
              <a:spcBef>
                <a:spcPts val="0"/>
              </a:spcBef>
              <a:buNone/>
            </a:pPr>
            <a:r>
              <a:rPr lang="en"/>
              <a:t>When using flask, you learn very quickly how it accomplishes WSGI and the four components I mentioned before.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You can learn to use flask by searching Flask tutorial</a:t>
            </a:r>
          </a:p>
          <a:p>
            <a:pPr indent="-298450" lvl="0" marL="457200" rtl="0">
              <a:spcBef>
                <a:spcPts val="0"/>
              </a:spcBef>
              <a:buSzPct val="100000"/>
              <a:buChar char="●"/>
            </a:pPr>
            <a:r>
              <a:rPr lang="en"/>
              <a:t>When it comes time...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marR="0" rtl="0" algn="l">
              <a:lnSpc>
                <a:spcPct val="100000"/>
              </a:lnSpc>
              <a:spcBef>
                <a:spcPts val="0"/>
              </a:spcBef>
              <a:spcAft>
                <a:spcPts val="0"/>
              </a:spcAft>
              <a:buClr>
                <a:srgbClr val="000000"/>
              </a:buClr>
              <a:buSzPct val="100000"/>
              <a:buFont typeface="Arial"/>
              <a:buChar char="●"/>
            </a:pPr>
            <a:r>
              <a:rPr lang="en"/>
              <a:t>For your own recipe, important thing =</a:t>
            </a:r>
          </a:p>
          <a:p>
            <a:pPr indent="-298450" lvl="1" marL="914400" rtl="0">
              <a:spcBef>
                <a:spcPts val="0"/>
              </a:spcBef>
              <a:buSzPct val="100000"/>
              <a:buChar char="○"/>
            </a:pPr>
            <a:r>
              <a:rPr lang="en"/>
              <a:t>suits needs of apps</a:t>
            </a:r>
          </a:p>
          <a:p>
            <a:pPr indent="-298450" lvl="1" marL="914400" rtl="0">
              <a:spcBef>
                <a:spcPts val="0"/>
              </a:spcBef>
              <a:buSzPct val="100000"/>
              <a:buChar char="○"/>
            </a:pPr>
            <a:r>
              <a:rPr lang="en"/>
              <a:t>Makes life easier</a:t>
            </a:r>
          </a:p>
          <a:p>
            <a:pPr indent="-298450" lvl="0" marL="457200" rtl="0">
              <a:spcBef>
                <a:spcPts val="0"/>
              </a:spcBef>
              <a:buSzPct val="100000"/>
              <a:buChar char="●"/>
            </a:pPr>
            <a:r>
              <a:rPr lang="en"/>
              <a:t>Look at four key purposes</a:t>
            </a:r>
          </a:p>
          <a:p>
            <a:pPr indent="-298450" lvl="1" marL="914400" rtl="0">
              <a:spcBef>
                <a:spcPts val="0"/>
              </a:spcBef>
              <a:buSzPct val="100000"/>
              <a:buChar char="○"/>
            </a:pPr>
            <a:r>
              <a:rPr lang="en"/>
              <a:t>Consider whether and how well</a:t>
            </a:r>
          </a:p>
          <a:p>
            <a:pPr indent="-298450" lvl="0" marL="457200" rtl="0">
              <a:spcBef>
                <a:spcPts val="0"/>
              </a:spcBef>
              <a:buSzPct val="100000"/>
              <a:buChar char="●"/>
            </a:pPr>
            <a:r>
              <a:rPr lang="en"/>
              <a:t>To learn how to set it up...</a:t>
            </a:r>
          </a:p>
          <a:p>
            <a:pPr lvl="0" rtl="0">
              <a:spcBef>
                <a:spcPts val="0"/>
              </a:spcBef>
              <a:buNone/>
            </a:pPr>
            <a:r>
              <a:t/>
            </a:r>
            <a:endParaRPr/>
          </a:p>
          <a:p>
            <a:pPr lvl="0" rtl="0">
              <a:spcBef>
                <a:spcPts val="0"/>
              </a:spcBef>
              <a:buNone/>
            </a:pPr>
            <a:r>
              <a:t/>
            </a:r>
            <a:endParaRPr/>
          </a:p>
          <a:p>
            <a:pPr lvl="0" rtl="0">
              <a:spcBef>
                <a:spcPts val="0"/>
              </a:spcBef>
              <a:buNone/>
            </a:pPr>
            <a:r>
              <a:rPr lang="en"/>
              <a:t>For when you decide to make your own recipe and sub in a different framework: The important thing to consider when choosing a framework is that it serves the needs of your application and makes your life easier as a developer. If you take a look at whether and how well they serve these four key purposes, that can help you make your decision.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9" name="Shape 71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Once you get that set up, things look sorta like this</a:t>
            </a:r>
          </a:p>
          <a:p>
            <a:pPr indent="-298450" lvl="0" marL="457200" rtl="0">
              <a:spcBef>
                <a:spcPts val="0"/>
              </a:spcBef>
              <a:buSzPct val="100000"/>
              <a:buChar char="●"/>
            </a:pPr>
            <a:r>
              <a:rPr lang="en"/>
              <a:t>Not connected</a:t>
            </a: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rPr lang="en" sz="1200">
                <a:solidFill>
                  <a:schemeClr val="dk1"/>
                </a:solidFill>
              </a:rPr>
              <a:t>This is one of many ways you could set things up. If you want, your DB and your web server can both live inside your virtual environment, and there are plenty of other ways - it’s really a matter of your preference and what makes sense to you</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Finish with tying together</a:t>
            </a:r>
          </a:p>
          <a:p>
            <a:pPr indent="-298450" lvl="0" marL="457200" rtl="0">
              <a:spcBef>
                <a:spcPts val="0"/>
              </a:spcBef>
              <a:buSzPct val="100000"/>
              <a:buChar char="●"/>
            </a:pPr>
            <a:r>
              <a:rPr lang="en"/>
              <a:t>Cover both new stuff and ref earlier topics</a:t>
            </a:r>
          </a:p>
          <a:p>
            <a:pPr lvl="0" rtl="0">
              <a:lnSpc>
                <a:spcPct val="115000"/>
              </a:lnSpc>
              <a:spcBef>
                <a:spcPts val="0"/>
              </a:spcBef>
              <a:spcAft>
                <a:spcPts val="1600"/>
              </a:spcAft>
              <a:buClr>
                <a:schemeClr val="dk1"/>
              </a:buClr>
              <a:buSzPct val="100000"/>
              <a:buFont typeface="Arial"/>
              <a:buNone/>
            </a:pPr>
            <a:r>
              <a:t/>
            </a:r>
            <a:endParaRPr>
              <a:solidFill>
                <a:schemeClr val="dk2"/>
              </a:solidFill>
            </a:endParaRPr>
          </a:p>
          <a:p>
            <a:pPr lvl="0" rtl="0">
              <a:lnSpc>
                <a:spcPct val="115000"/>
              </a:lnSpc>
              <a:spcBef>
                <a:spcPts val="0"/>
              </a:spcBef>
              <a:spcAft>
                <a:spcPts val="1600"/>
              </a:spcAft>
              <a:buClr>
                <a:schemeClr val="dk1"/>
              </a:buClr>
              <a:buSzPct val="100000"/>
              <a:buFont typeface="Arial"/>
              <a:buNone/>
            </a:pPr>
            <a:r>
              <a:rPr lang="en">
                <a:solidFill>
                  <a:schemeClr val="dk2"/>
                </a:solidFill>
              </a:rPr>
              <a:t>Finish off with how to tie this all together inside your application, and here we’ll cover some new stuff while also referencing earlier topics from this talk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Can think of what we go through here as a recipe ESP first 4</a:t>
            </a:r>
          </a:p>
          <a:p>
            <a:pPr indent="-298450" lvl="1" marL="914400" rtl="0">
              <a:lnSpc>
                <a:spcPct val="115000"/>
              </a:lnSpc>
              <a:spcBef>
                <a:spcPts val="0"/>
              </a:spcBef>
              <a:buSzPct val="100000"/>
              <a:buChar char="○"/>
            </a:pPr>
            <a:r>
              <a:rPr lang="en"/>
              <a:t>Cooking, use diff ingredients = taste different</a:t>
            </a:r>
          </a:p>
          <a:p>
            <a:pPr indent="-298450" lvl="1" marL="914400" rtl="0">
              <a:lnSpc>
                <a:spcPct val="115000"/>
              </a:lnSpc>
              <a:spcBef>
                <a:spcPts val="0"/>
              </a:spcBef>
              <a:buSzPct val="100000"/>
              <a:buChar char="○"/>
            </a:pPr>
            <a:r>
              <a:rPr lang="en"/>
              <a:t>App dev, use diff technologies = function differently</a:t>
            </a:r>
          </a:p>
          <a:p>
            <a:pPr indent="-298450" lvl="1" marL="914400" rtl="0">
              <a:lnSpc>
                <a:spcPct val="115000"/>
              </a:lnSpc>
              <a:spcBef>
                <a:spcPts val="0"/>
              </a:spcBef>
              <a:buSzPct val="100000"/>
              <a:buChar char="○"/>
            </a:pPr>
            <a:r>
              <a:rPr lang="en"/>
              <a:t>More advanced you become</a:t>
            </a:r>
          </a:p>
          <a:p>
            <a:pPr indent="-298450" lvl="2" marL="1371600" rtl="0">
              <a:lnSpc>
                <a:spcPct val="115000"/>
              </a:lnSpc>
              <a:spcBef>
                <a:spcPts val="0"/>
              </a:spcBef>
              <a:buSzPct val="100000"/>
              <a:buChar char="■"/>
            </a:pPr>
            <a:r>
              <a:rPr lang="en"/>
              <a:t>What fits what situation</a:t>
            </a:r>
          </a:p>
          <a:p>
            <a:pPr indent="-298450" lvl="2" marL="1371600" rtl="0">
              <a:lnSpc>
                <a:spcPct val="115000"/>
              </a:lnSpc>
              <a:spcBef>
                <a:spcPts val="0"/>
              </a:spcBef>
              <a:buSzPct val="100000"/>
              <a:buChar char="■"/>
            </a:pPr>
            <a:r>
              <a:rPr lang="en"/>
              <a:t>What goes well together</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I say recipe because p</a:t>
            </a:r>
            <a:r>
              <a:rPr lang="en" sz="1200">
                <a:solidFill>
                  <a:srgbClr val="333333"/>
                </a:solidFill>
                <a:highlight>
                  <a:srgbClr val="FFFFFF"/>
                </a:highlight>
              </a:rPr>
              <a:t>utting an app together is like building a recipe of the different components you want. When you’re cooking CLICK, </a:t>
            </a:r>
          </a:p>
          <a:p>
            <a:pPr lvl="0" rtl="0">
              <a:lnSpc>
                <a:spcPct val="112500"/>
              </a:lnSpc>
              <a:spcBef>
                <a:spcPts val="0"/>
              </a:spcBef>
              <a:spcAft>
                <a:spcPts val="700"/>
              </a:spcAft>
              <a:buNone/>
            </a:pPr>
            <a:r>
              <a:rPr lang="en" sz="1200">
                <a:solidFill>
                  <a:srgbClr val="333333"/>
                </a:solidFill>
                <a:highlight>
                  <a:srgbClr val="FFFFFF"/>
                </a:highlight>
              </a:rPr>
              <a:t>different combinations of ingredients will render something edible, but it will taste different based on what’s in it. Similarly with building an app, it will function differently depending on what ingredients you decide to use. In either situation, as you get more advanced, you will get better at knowing what ingredients suit which situations and which ones work well together.</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7" name="Shape 74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File responsible for most of connections</a:t>
            </a:r>
          </a:p>
          <a:p>
            <a:pPr indent="-298450" lvl="0" marL="457200" rtl="0">
              <a:spcBef>
                <a:spcPts val="0"/>
              </a:spcBef>
              <a:buSzPct val="100000"/>
              <a:buChar char="●"/>
            </a:pPr>
            <a:r>
              <a:rPr lang="en"/>
              <a:t>Devine db vars</a:t>
            </a:r>
          </a:p>
          <a:p>
            <a:pPr indent="-298450" lvl="1" marL="914400" rtl="0">
              <a:spcBef>
                <a:spcPts val="0"/>
              </a:spcBef>
              <a:buSzPct val="100000"/>
              <a:buChar char="○"/>
            </a:pPr>
            <a:r>
              <a:rPr lang="en"/>
              <a:t>Tell app where to find db</a:t>
            </a:r>
          </a:p>
          <a:p>
            <a:pPr indent="-298450" lvl="1" marL="914400" rtl="0">
              <a:spcBef>
                <a:spcPts val="0"/>
              </a:spcBef>
              <a:buSzPct val="100000"/>
              <a:buChar char="○"/>
            </a:pPr>
            <a:r>
              <a:rPr lang="en"/>
              <a:t>IP of server, or file path to sqlite db on disk</a:t>
            </a:r>
          </a:p>
          <a:p>
            <a:pPr indent="-298450" lvl="0" marL="457200" rtl="0">
              <a:spcBef>
                <a:spcPts val="0"/>
              </a:spcBef>
              <a:buSzPct val="100000"/>
              <a:buChar char="●"/>
            </a:pPr>
            <a:r>
              <a:rPr lang="en"/>
              <a:t>Also indicates</a:t>
            </a:r>
          </a:p>
          <a:p>
            <a:pPr indent="-298450" lvl="1" marL="914400" rtl="0">
              <a:spcBef>
                <a:spcPts val="0"/>
              </a:spcBef>
              <a:buSzPct val="100000"/>
              <a:buChar char="○"/>
            </a:pPr>
            <a:r>
              <a:rPr lang="en"/>
              <a:t>Hostname for server to deploy to for each env</a:t>
            </a:r>
          </a:p>
          <a:p>
            <a:pPr indent="-298450" lvl="1" marL="914400" rtl="0">
              <a:spcBef>
                <a:spcPts val="0"/>
              </a:spcBef>
              <a:buSzPct val="100000"/>
              <a:buChar char="○"/>
            </a:pPr>
            <a:r>
              <a:rPr lang="en"/>
              <a:t>Credentials to and location of other external (S3, Twitter)</a:t>
            </a:r>
          </a:p>
          <a:p>
            <a:pPr indent="-298450" lvl="1" marL="914400" rtl="0">
              <a:spcBef>
                <a:spcPts val="0"/>
              </a:spcBef>
              <a:buSzPct val="100000"/>
              <a:buChar char="○"/>
            </a:pPr>
            <a:r>
              <a:rPr lang="en"/>
              <a:t>Path to project from root</a:t>
            </a:r>
          </a:p>
          <a:p>
            <a:pPr lvl="0" rt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The file responsible for most of that is usually called settings.py, or config.py, something along those lines. This file is responsible for defining database variables that will tell your app where to find your database, whether that’s the IP of the server running your database, or the file path to your sqlite database on disk. </a:t>
            </a:r>
          </a:p>
          <a:p>
            <a:pPr lvl="0">
              <a:spcBef>
                <a:spcPts val="0"/>
              </a:spcBef>
              <a:buNone/>
            </a:pPr>
            <a:r>
              <a:t/>
            </a:r>
            <a:endParaRPr/>
          </a:p>
          <a:p>
            <a:pPr lvl="0" rtl="0">
              <a:spcBef>
                <a:spcPts val="0"/>
              </a:spcBef>
              <a:buNone/>
            </a:pPr>
            <a:r>
              <a:rPr lang="en"/>
              <a:t>Info in this file also can indicate how to access the development server, where to find any other external tools you are using, and the path to your project from the root of your system.</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2" name="Shape 75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Servers that run app can use to determine which versions to download</a:t>
            </a:r>
          </a:p>
          <a:p>
            <a:pPr lvl="0">
              <a:spcBef>
                <a:spcPts val="0"/>
              </a:spcBef>
              <a:buNone/>
            </a:pPr>
            <a:r>
              <a:t/>
            </a:r>
            <a:endParaRPr/>
          </a:p>
          <a:p>
            <a:pPr lvl="0">
              <a:spcBef>
                <a:spcPts val="0"/>
              </a:spcBef>
              <a:buNone/>
            </a:pPr>
            <a:r>
              <a:t/>
            </a:r>
            <a:endParaRPr/>
          </a:p>
          <a:p>
            <a:pPr lvl="0" rtl="0">
              <a:spcBef>
                <a:spcPts val="0"/>
              </a:spcBef>
              <a:buNone/>
            </a:pPr>
            <a:r>
              <a:rPr lang="en"/>
              <a:t>Any server that runs your app will know which packages you need and which versions to download thanks to the requirements.txt file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Once installed, $PATH tells where</a:t>
            </a:r>
          </a:p>
          <a:p>
            <a:pPr lvl="0" rtl="0">
              <a:lnSpc>
                <a:spcPct val="115000"/>
              </a:lnSpc>
              <a:spcBef>
                <a:spcPts val="0"/>
              </a:spcBef>
              <a:spcAft>
                <a:spcPts val="1600"/>
              </a:spcAft>
              <a:buNone/>
            </a:pPr>
            <a:r>
              <a:t/>
            </a:r>
            <a:endParaRPr>
              <a:solidFill>
                <a:schemeClr val="dk2"/>
              </a:solidFill>
            </a:endParaRPr>
          </a:p>
          <a:p>
            <a:pPr lvl="0" rtl="0">
              <a:lnSpc>
                <a:spcPct val="115000"/>
              </a:lnSpc>
              <a:spcBef>
                <a:spcPts val="0"/>
              </a:spcBef>
              <a:spcAft>
                <a:spcPts val="1600"/>
              </a:spcAft>
              <a:buNone/>
            </a:pPr>
            <a:r>
              <a:rPr lang="en">
                <a:solidFill>
                  <a:schemeClr val="dk2"/>
                </a:solidFill>
              </a:rPr>
              <a:t>Once those are installed, your $PATH variable will indicate where to find the executables to make those packages actually run</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Empty file that does nothing but tell compiler it’s python</a:t>
            </a:r>
          </a:p>
          <a:p>
            <a:pPr indent="-298450" lvl="0" marL="457200" rtl="0">
              <a:spcBef>
                <a:spcPts val="0"/>
              </a:spcBef>
              <a:buSzPct val="100000"/>
              <a:buChar char="●"/>
            </a:pPr>
            <a:r>
              <a:rPr lang="en"/>
              <a:t>Makes sure files aren’t ignored</a:t>
            </a:r>
          </a:p>
          <a:p>
            <a:pPr lvl="0">
              <a:spcBef>
                <a:spcPts val="0"/>
              </a:spcBef>
              <a:buNone/>
            </a:pPr>
            <a:r>
              <a:t/>
            </a:r>
            <a:endParaRPr/>
          </a:p>
          <a:p>
            <a:pPr lvl="0">
              <a:spcBef>
                <a:spcPts val="0"/>
              </a:spcBef>
              <a:buNone/>
            </a:pPr>
            <a:r>
              <a:t/>
            </a:r>
            <a:endParaRPr/>
          </a:p>
          <a:p>
            <a:pPr lvl="0">
              <a:spcBef>
                <a:spcPts val="0"/>
              </a:spcBef>
              <a:buNone/>
            </a:pPr>
            <a:r>
              <a:rPr lang="en"/>
              <a:t>Then there’s the __init__.py file, which is usually an empty file that does nothing other than say to your python compiler, “hey, this folder I’m in? It’s a python directory.” </a:t>
            </a:r>
          </a:p>
          <a:p>
            <a:pPr lvl="0">
              <a:spcBef>
                <a:spcPts val="0"/>
              </a:spcBef>
              <a:buNone/>
            </a:pPr>
            <a:r>
              <a:t/>
            </a:r>
            <a:endParaRPr/>
          </a:p>
          <a:p>
            <a:pPr lvl="0" rtl="0">
              <a:spcBef>
                <a:spcPts val="0"/>
              </a:spcBef>
              <a:buNone/>
            </a:pPr>
            <a:r>
              <a:rPr lang="en"/>
              <a:t>Basically, its presence makes sure those files aren’t ignored.</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To see WSGI, look for name == main</a:t>
            </a:r>
          </a:p>
          <a:p>
            <a:pPr indent="-298450" lvl="0" marL="457200" rtl="0">
              <a:spcBef>
                <a:spcPts val="0"/>
              </a:spcBef>
              <a:buSzPct val="100000"/>
              <a:buChar char="●"/>
            </a:pPr>
            <a:r>
              <a:rPr lang="en"/>
              <a:t>Won’t explicitly mention WSGI</a:t>
            </a:r>
          </a:p>
          <a:p>
            <a:pPr indent="-298450" lvl="0" marL="457200" rtl="0">
              <a:spcBef>
                <a:spcPts val="0"/>
              </a:spcBef>
              <a:buSzPct val="100000"/>
              <a:buChar char="●"/>
            </a:pPr>
            <a:r>
              <a:rPr lang="en"/>
              <a:t>Where web server’s request first makes contact w/ app code</a:t>
            </a:r>
          </a:p>
          <a:p>
            <a:pPr lvl="0">
              <a:spcBef>
                <a:spcPts val="0"/>
              </a:spcBef>
              <a:buNone/>
            </a:pPr>
            <a:r>
              <a:t/>
            </a:r>
            <a:endParaRPr/>
          </a:p>
          <a:p>
            <a:pPr lvl="0">
              <a:spcBef>
                <a:spcPts val="0"/>
              </a:spcBef>
              <a:buNone/>
            </a:pPr>
            <a:r>
              <a:t/>
            </a:r>
            <a:endParaRPr/>
          </a:p>
          <a:p>
            <a:pPr lvl="0">
              <a:spcBef>
                <a:spcPts val="0"/>
              </a:spcBef>
              <a:buNone/>
            </a:pPr>
            <a:r>
              <a:rPr lang="en"/>
              <a:t>Finally, the holy grail of WSGI and how it’s set up. If you want to see WSGI in your app, </a:t>
            </a:r>
            <a:r>
              <a:rPr lang="en"/>
              <a:t>you can often find it in the same file that calls the `if __name__ == ‘__main__’ statement.</a:t>
            </a:r>
          </a:p>
          <a:p>
            <a:pPr lvl="0">
              <a:spcBef>
                <a:spcPts val="0"/>
              </a:spcBef>
              <a:buNone/>
            </a:pPr>
            <a:r>
              <a:t/>
            </a:r>
            <a:endParaRPr/>
          </a:p>
          <a:p>
            <a:pPr lvl="0" rtl="0">
              <a:spcBef>
                <a:spcPts val="0"/>
              </a:spcBef>
              <a:buNone/>
            </a:pPr>
            <a:r>
              <a:rPr lang="en"/>
              <a:t>It won’t necessarily explicitly mention WSGI, but this file is where the web server’s request first makes contact with your application code.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Covered it all</a:t>
            </a:r>
          </a:p>
          <a:p>
            <a:pPr indent="-298450" lvl="0" marL="457200" rtl="0">
              <a:spcBef>
                <a:spcPts val="0"/>
              </a:spcBef>
              <a:buSzPct val="100000"/>
              <a:buChar char="●"/>
            </a:pPr>
            <a:r>
              <a:rPr lang="en"/>
              <a:t>Hopefully demystified</a:t>
            </a:r>
          </a:p>
          <a:p>
            <a:pPr indent="-298450" lvl="0" marL="457200" rtl="0">
              <a:spcBef>
                <a:spcPts val="0"/>
              </a:spcBef>
              <a:buSzPct val="100000"/>
              <a:buChar char="●"/>
            </a:pPr>
            <a:r>
              <a:rPr lang="en"/>
              <a:t>Here’s setup</a:t>
            </a:r>
          </a:p>
          <a:p>
            <a:pPr lvl="0" rtl="0">
              <a:lnSpc>
                <a:spcPct val="115000"/>
              </a:lnSpc>
              <a:spcBef>
                <a:spcPts val="0"/>
              </a:spcBef>
              <a:spcAft>
                <a:spcPts val="1600"/>
              </a:spcAft>
              <a:buClr>
                <a:schemeClr val="dk1"/>
              </a:buClr>
              <a:buSzPct val="100000"/>
              <a:buFont typeface="Arial"/>
              <a:buNone/>
            </a:pPr>
            <a:r>
              <a:t/>
            </a:r>
            <a:endParaRPr>
              <a:solidFill>
                <a:schemeClr val="dk2"/>
              </a:solidFill>
            </a:endParaRPr>
          </a:p>
          <a:p>
            <a:pPr lvl="0" rtl="0">
              <a:lnSpc>
                <a:spcPct val="115000"/>
              </a:lnSpc>
              <a:spcBef>
                <a:spcPts val="0"/>
              </a:spcBef>
              <a:spcAft>
                <a:spcPts val="1600"/>
              </a:spcAft>
              <a:buClr>
                <a:schemeClr val="dk1"/>
              </a:buClr>
              <a:buSzPct val="100000"/>
              <a:buFont typeface="Arial"/>
              <a:buNone/>
            </a:pPr>
            <a:r>
              <a:rPr lang="en">
                <a:solidFill>
                  <a:schemeClr val="dk2"/>
                </a:solidFill>
              </a:rPr>
              <a:t>With that, we’ve covered each piece you need to start an application, and hopefully this has demystified these components. Here’s how your setup looks now</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5" name="Shape 7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Here’s how setup looks, and if you need help getting here, google</a:t>
            </a: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rPr lang="en" sz="1200">
                <a:solidFill>
                  <a:schemeClr val="dk1"/>
                </a:solidFill>
              </a:rPr>
              <a:t>This is one of many ways you could set things up. If you want, your DB and your web server can both live inside your virtual environment, and there are plenty of other ways - it’s really a matter of your preference and what makes sense to you</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What I showed at beginning - build and deploy a python website using flask and sqlite to learn to weave all together</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3" name="Shape 81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One of many</a:t>
            </a:r>
          </a:p>
          <a:p>
            <a:pPr indent="-298450" lvl="0" marL="457200" rtl="0">
              <a:spcBef>
                <a:spcPts val="0"/>
              </a:spcBef>
              <a:buSzPct val="100000"/>
              <a:buChar char="●"/>
            </a:pPr>
            <a:r>
              <a:rPr lang="en"/>
              <a:t>E.g. db &amp; server can live in venv</a:t>
            </a:r>
          </a:p>
          <a:p>
            <a:pPr indent="-298450" lvl="0" marL="457200" rtl="0">
              <a:spcBef>
                <a:spcPts val="0"/>
              </a:spcBef>
              <a:buSzPct val="100000"/>
              <a:buChar char="●"/>
            </a:pPr>
            <a:r>
              <a:rPr lang="en"/>
              <a:t>Can sub out any of these for another tech</a:t>
            </a:r>
          </a:p>
          <a:p>
            <a:pPr indent="-298450" lvl="0" marL="457200" rtl="0">
              <a:spcBef>
                <a:spcPts val="0"/>
              </a:spcBef>
              <a:buSzPct val="100000"/>
              <a:buChar char="●"/>
            </a:pPr>
            <a:r>
              <a:rPr lang="en"/>
              <a:t>Can add things</a:t>
            </a:r>
          </a:p>
          <a:p>
            <a:pPr indent="-298450" lvl="0" marL="457200" rtl="0">
              <a:spcBef>
                <a:spcPts val="0"/>
              </a:spcBef>
              <a:buSzPct val="100000"/>
              <a:buChar char="●"/>
            </a:pPr>
            <a:r>
              <a:rPr lang="en"/>
              <a:t>Matter of preference and what makes sense to you</a:t>
            </a: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rPr lang="en" sz="1200">
                <a:solidFill>
                  <a:schemeClr val="dk1"/>
                </a:solidFill>
              </a:rPr>
              <a:t>This is one of many ways you could set things up. If you want, your DB and your web server can both live inside your virtual environment, and there are plenty of other ways - it’s really a matter of your preference and what makes sense to you</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To boil down into what you can take away today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You &amp; OS</a:t>
            </a:r>
          </a:p>
          <a:p>
            <a:pPr indent="-298450" lvl="0" marL="457200" rtl="0">
              <a:lnSpc>
                <a:spcPct val="115000"/>
              </a:lnSpc>
              <a:spcBef>
                <a:spcPts val="0"/>
              </a:spcBef>
              <a:buSzPct val="100000"/>
              <a:buChar char="●"/>
            </a:pPr>
            <a:r>
              <a:rPr lang="en"/>
              <a:t>Build on as we go</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indent="-228600" lvl="0" marL="457200" rtl="0">
              <a:spcBef>
                <a:spcPts val="0"/>
              </a:spcBef>
              <a:buChar char="-"/>
            </a:pPr>
            <a:r>
              <a:rPr lang="en"/>
              <a:t>To start we have you, and your operating system. We’ll build on this as we go.</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Research and choose the virtual environment that works for you</a:t>
            </a:r>
          </a:p>
          <a:p>
            <a:pPr indent="-228600" lvl="0" marL="457200" rtl="0">
              <a:spcBef>
                <a:spcPts val="0"/>
              </a:spcBef>
              <a:buChar char="●"/>
            </a:pPr>
            <a:r>
              <a:rPr lang="en"/>
              <a:t>If you don’t know where to start, use pip to install virtualenv</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8" name="Shape 84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Decide how you want to store your data and set that up</a:t>
            </a:r>
          </a:p>
          <a:p>
            <a:pPr indent="-228600" lvl="0" marL="457200" rtl="0">
              <a:spcBef>
                <a:spcPts val="0"/>
              </a:spcBef>
              <a:buChar char="●"/>
            </a:pPr>
            <a:r>
              <a:rPr lang="en"/>
              <a:t>For beginners, stick to sqlite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5" name="Shape 85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And choose a web framework that seems like it will be the easiest to understand, so that you can learn from it for next time.</a:t>
            </a:r>
          </a:p>
          <a:p>
            <a:pPr indent="-228600" lvl="0" marL="457200" rtl="0">
              <a:spcBef>
                <a:spcPts val="0"/>
              </a:spcBef>
              <a:buChar char="●"/>
            </a:pPr>
            <a:r>
              <a:rPr lang="en"/>
              <a:t>My favorite for if you don’t want to be overwhelmed but still want to learn something, is Flask</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Use pip to install any packages</a:t>
            </a:r>
          </a:p>
          <a:p>
            <a:pPr indent="-228600" lvl="0" marL="457200" rtl="0">
              <a:spcBef>
                <a:spcPts val="0"/>
              </a:spcBef>
              <a:buChar char="●"/>
            </a:pPr>
            <a:r>
              <a:rPr lang="en"/>
              <a:t>Sample recipe</a:t>
            </a:r>
          </a:p>
          <a:p>
            <a:pPr indent="-228600" lvl="0" marL="457200" rtl="0">
              <a:spcBef>
                <a:spcPts val="0"/>
              </a:spcBef>
              <a:buChar char="●"/>
            </a:pPr>
            <a:r>
              <a:rPr lang="en"/>
              <a:t>Once comfortable, can sub out for own ingredients</a:t>
            </a:r>
          </a:p>
          <a:p>
            <a:pPr indent="-228600" lvl="0" marL="457200" rtl="0">
              <a:spcBef>
                <a:spcPts val="0"/>
              </a:spcBef>
              <a:buChar char="●"/>
            </a:pPr>
            <a:r>
              <a:rPr lang="en"/>
              <a:t>Use what you’ve learned from talk &amp; experience to make informed decisions on which ingredients will work best for you</a:t>
            </a:r>
          </a:p>
          <a:p>
            <a:pPr indent="-228600" lvl="0" marL="457200" rtl="0">
              <a:spcBef>
                <a:spcPts val="0"/>
              </a:spcBef>
              <a:buChar char="●"/>
            </a:pPr>
            <a:r>
              <a:rPr lang="en"/>
              <a:t>Now that these steps &amp; terms have been unmasked and demystified</a:t>
            </a:r>
          </a:p>
          <a:p>
            <a:pPr indent="-228600" lvl="0" marL="457200" rtl="0">
              <a:spcBef>
                <a:spcPts val="0"/>
              </a:spcBef>
              <a:buChar char="●"/>
            </a:pPr>
            <a:r>
              <a:rPr lang="en"/>
              <a:t>You will be better prepared to navigate the overwhelming of unhelpful information out there on this</a:t>
            </a:r>
          </a:p>
          <a:p>
            <a:pPr indent="-228600" lvl="0" marL="457200" rtl="0">
              <a:spcBef>
                <a:spcPts val="0"/>
              </a:spcBef>
              <a:buChar char="●"/>
            </a:pPr>
            <a:r>
              <a:rPr lang="en"/>
              <a:t>And understand helpful info when you come across it</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Remember</a:t>
            </a:r>
          </a:p>
          <a:p>
            <a:pPr lvl="0">
              <a:spcBef>
                <a:spcPts val="0"/>
              </a:spcBef>
              <a:buNone/>
            </a:pPr>
            <a:r>
              <a:t/>
            </a:r>
            <a:endParaRPr/>
          </a:p>
          <a:p>
            <a:pPr lvl="0">
              <a:spcBef>
                <a:spcPts val="0"/>
              </a:spcBef>
              <a:buNone/>
            </a:pPr>
            <a:r>
              <a:t/>
            </a:r>
            <a:endParaRPr/>
          </a:p>
          <a:p>
            <a:pPr lvl="0">
              <a:spcBef>
                <a:spcPts val="0"/>
              </a:spcBef>
              <a:buNone/>
            </a:pPr>
            <a:r>
              <a:rPr lang="en"/>
              <a:t>But really, the biggest and most helpful takeaway, is knowing what to google. Now that you have this sample recipe to start with, you can google for those specific technologies to get help setting them up and weaving them together. When you feel comfortable, you can sub those out for your own ingredients, and you can use what you’ve learned from this talk and your experience to make informed decisions on which ingredients will work best for you. </a:t>
            </a:r>
          </a:p>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8" name="Shape 878"/>
        <p:cNvGrpSpPr/>
        <p:nvPr/>
      </p:nvGrpSpPr>
      <p:grpSpPr>
        <a:xfrm>
          <a:off x="0" y="0"/>
          <a:ext cx="0" cy="0"/>
          <a:chOff x="0" y="0"/>
          <a:chExt cx="0" cy="0"/>
        </a:xfrm>
      </p:grpSpPr>
      <p:sp>
        <p:nvSpPr>
          <p:cNvPr id="879" name="Shape 8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0" name="Shape 8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sz="120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Frameworks, dbs, venvs</a:t>
            </a:r>
          </a:p>
          <a:p>
            <a:pPr lvl="0">
              <a:spcBef>
                <a:spcPts val="0"/>
              </a:spcBef>
              <a:buNone/>
            </a:pPr>
            <a:r>
              <a:t/>
            </a:r>
            <a:endParaRPr/>
          </a:p>
          <a:p>
            <a:pPr indent="-298450" lvl="0" marL="457200" rtl="0">
              <a:lnSpc>
                <a:spcPct val="115000"/>
              </a:lnSpc>
              <a:spcBef>
                <a:spcPts val="0"/>
              </a:spcBef>
              <a:buSzPct val="100000"/>
              <a:buChar char="●"/>
            </a:pPr>
            <a:r>
              <a:rPr lang="en"/>
              <a:t>All these components require installation or pkgs that do</a:t>
            </a:r>
          </a:p>
          <a:p>
            <a:pPr indent="-298450" lvl="0" marL="457200" rtl="0">
              <a:lnSpc>
                <a:spcPct val="115000"/>
              </a:lnSpc>
              <a:spcBef>
                <a:spcPts val="0"/>
              </a:spcBef>
              <a:buSzPct val="100000"/>
              <a:buChar char="●"/>
            </a:pPr>
            <a:r>
              <a:rPr lang="en"/>
              <a:t>PI tricky as beginner</a:t>
            </a:r>
          </a:p>
          <a:p>
            <a:pPr indent="-298450" lvl="1" marL="914400" rtl="0">
              <a:lnSpc>
                <a:spcPct val="115000"/>
              </a:lnSpc>
              <a:spcBef>
                <a:spcPts val="0"/>
              </a:spcBef>
              <a:buSzPct val="100000"/>
              <a:buChar char="○"/>
            </a:pPr>
            <a:r>
              <a:rPr lang="en"/>
              <a:t>Want best choice</a:t>
            </a:r>
          </a:p>
          <a:p>
            <a:pPr indent="-298450" lvl="1" marL="914400" rtl="0">
              <a:lnSpc>
                <a:spcPct val="115000"/>
              </a:lnSpc>
              <a:spcBef>
                <a:spcPts val="0"/>
              </a:spcBef>
              <a:buSzPct val="100000"/>
              <a:buChar char="○"/>
            </a:pPr>
            <a:r>
              <a:rPr lang="en"/>
              <a:t>Need to navigate tech docu</a:t>
            </a:r>
          </a:p>
          <a:p>
            <a:pPr indent="-298450" lvl="0" marL="457200" rtl="0">
              <a:lnSpc>
                <a:spcPct val="115000"/>
              </a:lnSpc>
              <a:spcBef>
                <a:spcPts val="0"/>
              </a:spcBef>
              <a:buSzPct val="100000"/>
              <a:buChar char="●"/>
            </a:pPr>
            <a:r>
              <a:rPr lang="en"/>
              <a:t>Walk thru common terms found in pkg docu</a:t>
            </a:r>
          </a:p>
          <a:p>
            <a:pPr indent="-298450" lvl="0" marL="457200" rtl="0">
              <a:lnSpc>
                <a:spcPct val="115000"/>
              </a:lnSpc>
              <a:spcBef>
                <a:spcPts val="0"/>
              </a:spcBef>
              <a:buSzPct val="100000"/>
              <a:buChar char="●"/>
            </a:pPr>
            <a:r>
              <a:rPr lang="en"/>
              <a:t>Once you know, you ignore</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So, we have all these components - virtual environments, frameworks, data storage, and the thing about these components is that each will require some sort of installation, or at the very least will depend on other packages that require installation.</a:t>
            </a:r>
          </a:p>
          <a:p>
            <a:pPr lvl="0">
              <a:spcBef>
                <a:spcPts val="0"/>
              </a:spcBef>
              <a:buNone/>
            </a:pPr>
            <a:r>
              <a:t/>
            </a:r>
            <a:endParaRPr/>
          </a:p>
          <a:p>
            <a:pPr lvl="0">
              <a:spcBef>
                <a:spcPts val="0"/>
              </a:spcBef>
              <a:buNone/>
            </a:pPr>
            <a:r>
              <a:rPr lang="en"/>
              <a:t>Package installation can be tricky as a beginner, because you want to make the best choice about which packages to install. In order to make that choice, you’ll need to navigate Python package documentation, which, as you may know, can be dense reading for a beginner. I’m going to walk you through some common terms often found in package documentation. Once you know what they mean, you can feel free to ignore them and focus on what the package actually does.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Explain packages</a:t>
            </a:r>
          </a:p>
          <a:p>
            <a:pPr indent="-298450" lvl="0" marL="457200" rtl="0">
              <a:lnSpc>
                <a:spcPct val="115000"/>
              </a:lnSpc>
              <a:spcBef>
                <a:spcPts val="0"/>
              </a:spcBef>
              <a:buSzPct val="100000"/>
              <a:buChar char="●"/>
            </a:pPr>
            <a:r>
              <a:rPr lang="en"/>
              <a:t>Extension of language</a:t>
            </a:r>
          </a:p>
          <a:p>
            <a:pPr indent="-298450" lvl="0" marL="457200" rtl="0">
              <a:lnSpc>
                <a:spcPct val="115000"/>
              </a:lnSpc>
              <a:spcBef>
                <a:spcPts val="0"/>
              </a:spcBef>
              <a:buSzPct val="100000"/>
              <a:buChar char="●"/>
            </a:pPr>
            <a:r>
              <a:rPr lang="en"/>
              <a:t>Simplify complex operations</a:t>
            </a:r>
          </a:p>
          <a:p>
            <a:pPr indent="-298450" lvl="0" marL="457200" rtl="0">
              <a:lnSpc>
                <a:spcPct val="115000"/>
              </a:lnSpc>
              <a:spcBef>
                <a:spcPts val="0"/>
              </a:spcBef>
              <a:buSzPct val="100000"/>
              <a:buChar char="●"/>
            </a:pPr>
            <a:r>
              <a:rPr lang="en"/>
              <a:t>Provide useful debug tools or http handling</a:t>
            </a:r>
          </a:p>
          <a:p>
            <a:pPr indent="-298450" lvl="0" marL="457200" rtl="0">
              <a:lnSpc>
                <a:spcPct val="115000"/>
              </a:lnSpc>
              <a:spcBef>
                <a:spcPts val="0"/>
              </a:spcBef>
              <a:buSzPct val="100000"/>
              <a:buChar char="●"/>
            </a:pPr>
            <a:r>
              <a:rPr lang="en"/>
              <a:t>In this section you might hear me use the words “package” and distribution</a:t>
            </a:r>
          </a:p>
          <a:p>
            <a:pPr indent="-298450" lvl="0" marL="457200" rtl="0">
              <a:lnSpc>
                <a:spcPct val="115000"/>
              </a:lnSpc>
              <a:spcBef>
                <a:spcPts val="0"/>
              </a:spcBef>
              <a:buSzPct val="100000"/>
              <a:buChar char="●"/>
            </a:pPr>
            <a:r>
              <a:rPr lang="en"/>
              <a:t>Subtle diff </a:t>
            </a:r>
          </a:p>
          <a:p>
            <a:pPr indent="-228600" lvl="1" marL="914400" rtl="0">
              <a:lnSpc>
                <a:spcPct val="115000"/>
              </a:lnSpc>
              <a:spcBef>
                <a:spcPts val="0"/>
              </a:spcBef>
              <a:buChar char="○"/>
            </a:pPr>
            <a:r>
              <a:rPr lang="en"/>
              <a:t>Pkg just functional, import</a:t>
            </a:r>
          </a:p>
          <a:p>
            <a:pPr indent="-228600" lvl="1" marL="914400" rtl="0">
              <a:lnSpc>
                <a:spcPct val="115000"/>
              </a:lnSpc>
              <a:spcBef>
                <a:spcPts val="0"/>
              </a:spcBef>
              <a:buChar char="○"/>
            </a:pPr>
            <a:r>
              <a:rPr lang="en"/>
              <a:t>Dist is full shabang w/ config &amp; whatnot, install</a:t>
            </a:r>
          </a:p>
          <a:p>
            <a:pPr indent="-298450" lvl="0" marL="457200" rtl="0">
              <a:lnSpc>
                <a:spcPct val="115000"/>
              </a:lnSpc>
              <a:spcBef>
                <a:spcPts val="0"/>
              </a:spcBef>
              <a:buSzPct val="100000"/>
              <a:buChar char="●"/>
            </a:pPr>
            <a:r>
              <a:rPr lang="en"/>
              <a:t>Interchangeably here</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For those of you unsure what I’m talking about when I say “packages,” let me explain.</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Python as a whole is full of modules that are basically extensions of the python language itself.</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The packages available are collections of modules that can simplify complex operations or provide you with useful tools for debugging, handling http requests, etc.</a:t>
            </a:r>
          </a:p>
          <a:p>
            <a:pPr lvl="0">
              <a:lnSpc>
                <a:spcPct val="112500"/>
              </a:lnSpc>
              <a:spcBef>
                <a:spcPts val="0"/>
              </a:spcBef>
              <a:spcAft>
                <a:spcPts val="7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Simple but common - ipython</a:t>
            </a:r>
          </a:p>
          <a:p>
            <a:pPr indent="-298450" lvl="0" marL="457200" rtl="0">
              <a:lnSpc>
                <a:spcPct val="115000"/>
              </a:lnSpc>
              <a:spcBef>
                <a:spcPts val="0"/>
              </a:spcBef>
              <a:buSzPct val="100000"/>
              <a:buChar char="●"/>
            </a:pPr>
            <a:r>
              <a:rPr lang="en"/>
              <a:t>Whacky colors</a:t>
            </a:r>
          </a:p>
          <a:p>
            <a:pPr indent="-298450" lvl="0" marL="457200" rtl="0">
              <a:lnSpc>
                <a:spcPct val="115000"/>
              </a:lnSpc>
              <a:spcBef>
                <a:spcPts val="0"/>
              </a:spcBef>
              <a:buSzPct val="100000"/>
              <a:buChar char="●"/>
            </a:pPr>
            <a:r>
              <a:rPr lang="en"/>
              <a:t>Python console on steroids, highly recommend</a:t>
            </a:r>
          </a:p>
          <a:p>
            <a:pPr indent="-298450" lvl="0" marL="457200" rtl="0">
              <a:lnSpc>
                <a:spcPct val="115000"/>
              </a:lnSpc>
              <a:spcBef>
                <a:spcPts val="0"/>
              </a:spcBef>
              <a:buSzPct val="100000"/>
              <a:buChar char="●"/>
            </a:pPr>
            <a:r>
              <a:rPr lang="en"/>
              <a:t>Using it to run pytz, another example</a:t>
            </a:r>
          </a:p>
          <a:p>
            <a:pPr indent="-298450" lvl="0" marL="457200" rtl="0">
              <a:lnSpc>
                <a:spcPct val="115000"/>
              </a:lnSpc>
              <a:spcBef>
                <a:spcPts val="0"/>
              </a:spcBef>
              <a:buSzPct val="91666"/>
              <a:buChar char="●"/>
            </a:pPr>
            <a:r>
              <a:rPr lang="en"/>
              <a:t>Here I import pytz and use one of its methods to convert dt to UTC</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 simple but common example is pytz, which allows you to manipulate timezones on datetime objects.</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Here I import the pytz package, which gives me just the core functionality of pytz, rather than every single file that makes it up.</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I use it to convert a datetime object into UTC time. You can see by comparing lines 4 and 8 that after the conversion both the date and time have changed to reflect the equivalent time in UTC.</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 package can also be a tool that’s helpful - these weird colors are in here because I’m using iPython rather than the system python in my terminal.</a:t>
            </a:r>
          </a:p>
          <a:p>
            <a:pPr lvl="0" rtl="0">
              <a:lnSpc>
                <a:spcPct val="112500"/>
              </a:lnSpc>
              <a:spcBef>
                <a:spcPts val="0"/>
              </a:spcBef>
              <a:spcAft>
                <a:spcPts val="7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To use pytz, or iPython, have to install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rPr>
              <a:t>Can find on PyPI</a:t>
            </a:r>
          </a:p>
          <a:p>
            <a:pPr indent="-304800" lvl="0" marL="457200" rtl="0">
              <a:lnSpc>
                <a:spcPct val="112500"/>
              </a:lnSpc>
              <a:spcBef>
                <a:spcPts val="0"/>
              </a:spcBef>
              <a:spcAft>
                <a:spcPts val="700"/>
              </a:spcAft>
              <a:buClr>
                <a:srgbClr val="333333"/>
              </a:buClr>
              <a:buSzPct val="100000"/>
              <a:buChar char="●"/>
            </a:pPr>
            <a:r>
              <a:rPr lang="en" sz="1200">
                <a:solidFill>
                  <a:srgbClr val="333333"/>
                </a:solidFill>
              </a:rPr>
              <a:t>Follow installation instructions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Hit tech docu problem</a:t>
            </a:r>
          </a:p>
          <a:p>
            <a:pPr indent="-298450" lvl="0" marL="457200" rtl="0">
              <a:lnSpc>
                <a:spcPct val="115000"/>
              </a:lnSpc>
              <a:spcBef>
                <a:spcPts val="0"/>
              </a:spcBef>
              <a:buSzPct val="100000"/>
              <a:buChar char="●"/>
            </a:pPr>
            <a:r>
              <a:rPr lang="en"/>
              <a:t>Pytz docu example</a:t>
            </a:r>
          </a:p>
          <a:p>
            <a:pPr indent="-298450" lvl="0" marL="457200" rtl="0">
              <a:lnSpc>
                <a:spcPct val="115000"/>
              </a:lnSpc>
              <a:spcBef>
                <a:spcPts val="0"/>
              </a:spcBef>
              <a:buSzPct val="100000"/>
              <a:buChar char="●"/>
            </a:pPr>
            <a:r>
              <a:rPr lang="en"/>
              <a:t>Raise hand if don’t understand</a:t>
            </a:r>
          </a:p>
          <a:p>
            <a:pPr indent="-298450" lvl="0" marL="457200" rtl="0">
              <a:lnSpc>
                <a:spcPct val="115000"/>
              </a:lnSpc>
              <a:spcBef>
                <a:spcPts val="0"/>
              </a:spcBef>
              <a:buSzPct val="100000"/>
              <a:buChar char="●"/>
            </a:pPr>
            <a:r>
              <a:rPr lang="en"/>
              <a:t>Before talk, I understood none</a:t>
            </a:r>
          </a:p>
          <a:p>
            <a:pPr indent="-298450" lvl="0" marL="457200" rtl="0">
              <a:lnSpc>
                <a:spcPct val="115000"/>
              </a:lnSpc>
              <a:spcBef>
                <a:spcPts val="0"/>
              </a:spcBef>
              <a:buSzPct val="100000"/>
              <a:buChar char="●"/>
            </a:pPr>
            <a:r>
              <a:rPr lang="en"/>
              <a:t>Most of words are super prevalent</a:t>
            </a:r>
          </a:p>
          <a:p>
            <a:pPr indent="-298450" lvl="1" marL="914400" rtl="0">
              <a:lnSpc>
                <a:spcPct val="115000"/>
              </a:lnSpc>
              <a:spcBef>
                <a:spcPts val="0"/>
              </a:spcBef>
              <a:buSzPct val="100000"/>
              <a:buChar char="○"/>
            </a:pPr>
            <a:r>
              <a:rPr lang="en"/>
              <a:t>Create obstacle</a:t>
            </a:r>
          </a:p>
          <a:p>
            <a:pPr indent="-298450" lvl="0" marL="457200" rtl="0">
              <a:lnSpc>
                <a:spcPct val="115000"/>
              </a:lnSpc>
              <a:spcBef>
                <a:spcPts val="0"/>
              </a:spcBef>
              <a:buSzPct val="100000"/>
              <a:buChar char="●"/>
            </a:pPr>
            <a:r>
              <a:rPr lang="en"/>
              <a:t>Remove obstacle in next few slides</a:t>
            </a:r>
          </a:p>
          <a:p>
            <a:pPr lvl="0" rtl="0">
              <a:lnSpc>
                <a:spcPct val="112500"/>
              </a:lnSpc>
              <a:spcBef>
                <a:spcPts val="0"/>
              </a:spcBef>
              <a:spcAft>
                <a:spcPts val="700"/>
              </a:spcAft>
              <a:buNone/>
            </a:pPr>
            <a:r>
              <a:t/>
            </a:r>
            <a:endParaRPr>
              <a:solidFill>
                <a:srgbClr val="333333"/>
              </a:solidFill>
              <a:highlight>
                <a:srgbClr val="FFFFFF"/>
              </a:highlight>
            </a:endParaRPr>
          </a:p>
          <a:p>
            <a:pPr lvl="0" rtl="0">
              <a:lnSpc>
                <a:spcPct val="112500"/>
              </a:lnSpc>
              <a:spcBef>
                <a:spcPts val="0"/>
              </a:spcBef>
              <a:spcAft>
                <a:spcPts val="700"/>
              </a:spcAft>
              <a:buNone/>
            </a:pPr>
            <a:r>
              <a:t/>
            </a:r>
            <a:endParaRPr>
              <a:solidFill>
                <a:srgbClr val="333333"/>
              </a:solidFill>
              <a:highlight>
                <a:srgbClr val="FFFFFF"/>
              </a:highlight>
            </a:endParaRPr>
          </a:p>
          <a:p>
            <a:pPr lvl="0" rtl="0">
              <a:lnSpc>
                <a:spcPct val="112500"/>
              </a:lnSpc>
              <a:spcBef>
                <a:spcPts val="0"/>
              </a:spcBef>
              <a:spcAft>
                <a:spcPts val="700"/>
              </a:spcAft>
              <a:buNone/>
            </a:pPr>
            <a:r>
              <a:t/>
            </a:r>
            <a:endParaRPr>
              <a:solidFill>
                <a:srgbClr val="333333"/>
              </a:solidFill>
              <a:highlight>
                <a:srgbClr val="FFFFFF"/>
              </a:highlight>
            </a:endParaRPr>
          </a:p>
          <a:p>
            <a:pPr indent="-304800" lvl="0" marL="457200" rtl="0">
              <a:lnSpc>
                <a:spcPct val="112500"/>
              </a:lnSpc>
              <a:spcBef>
                <a:spcPts val="0"/>
              </a:spcBef>
              <a:spcAft>
                <a:spcPts val="700"/>
              </a:spcAft>
              <a:buClr>
                <a:srgbClr val="333333"/>
              </a:buClr>
              <a:buSzPct val="109090"/>
              <a:buChar char="●"/>
            </a:pPr>
            <a:r>
              <a:rPr lang="en">
                <a:solidFill>
                  <a:srgbClr val="333333"/>
                </a:solidFill>
                <a:highlight>
                  <a:srgbClr val="FFFFFF"/>
                </a:highlight>
              </a:rPr>
              <a:t>Unfortunately, as I mentioned, here, you run into the jargon problem of documentation again.</a:t>
            </a:r>
          </a:p>
          <a:p>
            <a:pPr indent="-228600" lvl="0" marL="457200" rtl="0">
              <a:lnSpc>
                <a:spcPct val="112500"/>
              </a:lnSpc>
              <a:spcBef>
                <a:spcPts val="0"/>
              </a:spcBef>
              <a:spcAft>
                <a:spcPts val="700"/>
              </a:spcAft>
              <a:buClr>
                <a:srgbClr val="333333"/>
              </a:buClr>
              <a:buChar char="●"/>
            </a:pPr>
            <a:r>
              <a:rPr lang="en">
                <a:solidFill>
                  <a:srgbClr val="333333"/>
                </a:solidFill>
                <a:highlight>
                  <a:srgbClr val="FFFFFF"/>
                </a:highlight>
              </a:rPr>
              <a:t>I kid you not, this example is from the installation instructions on the pytz PyPI page.</a:t>
            </a:r>
          </a:p>
          <a:p>
            <a:pPr indent="-228600" lvl="0" marL="457200" rtl="0">
              <a:lnSpc>
                <a:spcPct val="112500"/>
              </a:lnSpc>
              <a:spcBef>
                <a:spcPts val="0"/>
              </a:spcBef>
              <a:spcAft>
                <a:spcPts val="700"/>
              </a:spcAft>
              <a:buClr>
                <a:srgbClr val="333333"/>
              </a:buClr>
              <a:buChar char="●"/>
            </a:pPr>
            <a:r>
              <a:rPr lang="en">
                <a:solidFill>
                  <a:srgbClr val="333333"/>
                </a:solidFill>
              </a:rPr>
              <a:t>INTERACT - Raise your hand if any part of this sentence doesn’t make sense to you</a:t>
            </a:r>
          </a:p>
          <a:p>
            <a:pPr indent="-228600" lvl="0" marL="457200" rtl="0">
              <a:lnSpc>
                <a:spcPct val="112500"/>
              </a:lnSpc>
              <a:spcBef>
                <a:spcPts val="0"/>
              </a:spcBef>
              <a:spcAft>
                <a:spcPts val="700"/>
              </a:spcAft>
              <a:buClr>
                <a:srgbClr val="333333"/>
              </a:buClr>
              <a:buChar char="●"/>
            </a:pPr>
            <a:r>
              <a:rPr lang="en">
                <a:solidFill>
                  <a:srgbClr val="333333"/>
                </a:solidFill>
                <a:highlight>
                  <a:srgbClr val="FFFFFF"/>
                </a:highlight>
              </a:rPr>
              <a:t>What is it even saying? Before I made this talk, I understood NONE of the technical terms in this sentence.</a:t>
            </a:r>
          </a:p>
          <a:p>
            <a:pPr indent="-228600" lvl="0" marL="457200" rtl="0">
              <a:lnSpc>
                <a:spcPct val="112500"/>
              </a:lnSpc>
              <a:spcBef>
                <a:spcPts val="0"/>
              </a:spcBef>
              <a:spcAft>
                <a:spcPts val="700"/>
              </a:spcAft>
              <a:buClr>
                <a:srgbClr val="333333"/>
              </a:buClr>
              <a:buChar char="●"/>
            </a:pPr>
            <a:r>
              <a:rPr lang="en">
                <a:solidFill>
                  <a:srgbClr val="333333"/>
                </a:solidFill>
                <a:highlight>
                  <a:srgbClr val="FFFFFF"/>
                </a:highlight>
              </a:rPr>
              <a:t>In these next few slides, I’ll try to clear these up for you so that you feel confident installing whatever packages you need.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These six come up all the time</a:t>
            </a:r>
          </a:p>
          <a:p>
            <a:pPr indent="-298450" lvl="0" marL="457200" rtl="0">
              <a:lnSpc>
                <a:spcPct val="115000"/>
              </a:lnSpc>
              <a:spcBef>
                <a:spcPts val="0"/>
              </a:spcBef>
              <a:buSzPct val="100000"/>
              <a:buChar char="●"/>
            </a:pPr>
            <a:r>
              <a:rPr lang="en"/>
              <a:t>Rather than let them trip you up like me, rest easy, they don’t matter</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These six words pop up all. the. time in package installation documentation. Rather than have you encounter them and get tripped up by them, like I did, I’m here to tell you that for you, as the consumer of a package looking to install it, they don’t matter.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SQLite example</a:t>
            </a:r>
          </a:p>
          <a:p>
            <a:pPr indent="-228600" lvl="1" marL="914400" rtl="0">
              <a:lnSpc>
                <a:spcPct val="115000"/>
              </a:lnSpc>
              <a:spcBef>
                <a:spcPts val="0"/>
              </a:spcBef>
              <a:buChar char="○"/>
            </a:pPr>
            <a:r>
              <a:rPr lang="en"/>
              <a:t>I didn’t get this</a:t>
            </a:r>
          </a:p>
          <a:p>
            <a:pPr indent="-228600" lvl="1" marL="914400" rtl="0">
              <a:lnSpc>
                <a:spcPct val="115000"/>
              </a:lnSpc>
              <a:spcBef>
                <a:spcPts val="0"/>
              </a:spcBef>
              <a:buChar char="○"/>
            </a:pPr>
            <a:r>
              <a:rPr lang="en"/>
              <a:t>How the hell is this supposed to help me</a:t>
            </a:r>
          </a:p>
          <a:p>
            <a:pPr indent="-298450" lvl="0" marL="457200" rtl="0">
              <a:lnSpc>
                <a:spcPct val="115000"/>
              </a:lnSpc>
              <a:spcBef>
                <a:spcPts val="0"/>
              </a:spcBef>
              <a:buSzPct val="100000"/>
              <a:buChar char="●"/>
            </a:pPr>
            <a:r>
              <a:rPr lang="en"/>
              <a:t>Docu is PITA - Good and bad documentation</a:t>
            </a:r>
          </a:p>
          <a:p>
            <a:pPr indent="-298450" lvl="0" marL="457200" rtl="0">
              <a:lnSpc>
                <a:spcPct val="115000"/>
              </a:lnSpc>
              <a:spcBef>
                <a:spcPts val="0"/>
              </a:spcBef>
              <a:buSzPct val="100000"/>
              <a:buChar char="●"/>
            </a:pPr>
            <a:r>
              <a:rPr lang="en"/>
              <a:t>Gets easier to understand with more technical concepts</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so</a:t>
            </a:r>
            <a:r>
              <a:rPr lang="en"/>
              <a:t> full of technical terms that I would spend hours researching to try and understand a single page of documentation and zero time coding.</a:t>
            </a:r>
          </a:p>
          <a:p>
            <a:pPr indent="-228600" lvl="0" marL="457200" rtl="0">
              <a:spcBef>
                <a:spcPts val="0"/>
              </a:spcBef>
              <a:buChar char="-"/>
            </a:pPr>
            <a:r>
              <a:rPr lang="en"/>
              <a:t>For example, this paragraph from documentation for the SQLite database is full of technical terms and jargon that I did not understand as a beginner. In fact, I formatted this paragraph just so when I first made this talk to highlight terms that I did not understand, in italics if they’re jargon and bold if they’re too advanced.</a:t>
            </a:r>
          </a:p>
          <a:p>
            <a:pPr indent="-228600" lvl="0" marL="457200" rtl="0">
              <a:spcBef>
                <a:spcPts val="0"/>
              </a:spcBef>
              <a:buChar char="-"/>
            </a:pPr>
            <a:r>
              <a:rPr lang="en"/>
              <a:t>How could I make a decision about whether to use this in my app if I can’t understand the description?</a:t>
            </a:r>
          </a:p>
          <a:p>
            <a:pPr indent="-228600" lvl="0" marL="457200" rtl="0">
              <a:spcBef>
                <a:spcPts val="0"/>
              </a:spcBef>
              <a:buChar char="-"/>
            </a:pPr>
            <a:r>
              <a:rPr lang="en"/>
              <a:t>Is this issue ringing any bells?</a:t>
            </a:r>
          </a:p>
          <a:p>
            <a:pPr indent="-228600" lvl="0" marL="457200" rtl="0">
              <a:spcBef>
                <a:spcPts val="0"/>
              </a:spcBef>
              <a:buChar char="-"/>
            </a:pPr>
            <a:r>
              <a:rPr lang="en"/>
              <a:t>There’s a lot of documentation out there - some of it’s good, but a lot of it is really hard to understand, and I’m here to tell you that that’s ok! It gets easier to understand with the more technical concepts you learn.</a:t>
            </a:r>
          </a:p>
          <a:p>
            <a:pPr lvl="0" rtl="0">
              <a:spcBef>
                <a:spcPts val="0"/>
              </a:spcBef>
              <a:buNone/>
            </a:pPr>
            <a:r>
              <a:t/>
            </a:r>
            <a:endParaRPr sz="1200">
              <a:solidFill>
                <a:srgbClr val="33333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First 4 especially</a:t>
            </a:r>
          </a:p>
          <a:p>
            <a:pPr indent="-298450" lvl="0" marL="457200" rtl="0">
              <a:lnSpc>
                <a:spcPct val="115000"/>
              </a:lnSpc>
              <a:spcBef>
                <a:spcPts val="0"/>
              </a:spcBef>
              <a:buSzPct val="100000"/>
              <a:buChar char="●"/>
            </a:pPr>
            <a:r>
              <a:rPr lang="en"/>
              <a:t>If you want highly tech descrip, you can google, lotsa blogs</a:t>
            </a:r>
          </a:p>
          <a:p>
            <a:pPr indent="-298450" lvl="0" marL="457200" rtl="0">
              <a:lnSpc>
                <a:spcPct val="115000"/>
              </a:lnSpc>
              <a:spcBef>
                <a:spcPts val="0"/>
              </a:spcBef>
              <a:buSzPct val="100000"/>
              <a:buChar char="●"/>
            </a:pPr>
            <a:r>
              <a:rPr lang="en"/>
              <a:t>But giving just high level so you have some idea</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Especially these first four. I can go into a lot of technical detail about what the differences between them, but due to time restrictions and entertainment value that’s probably a bad idea, so in case you’re curious, I’ll leave you with this:</a:t>
            </a:r>
          </a:p>
          <a:p>
            <a:pPr lv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As the consumer of the package, you really only need to think about the last pair on this slide - pip and easy_install, which are used to install packages on the command line. However, in package documentation you will see all of these terms that provide a bit more technical detail.</a:t>
            </a:r>
          </a:p>
          <a:p>
            <a:pPr lvl="0" rtl="0">
              <a:spcBef>
                <a:spcPts val="0"/>
              </a:spcBef>
              <a:buNone/>
            </a:pPr>
            <a:r>
              <a:t/>
            </a:r>
            <a:endParaRPr/>
          </a:p>
          <a:p>
            <a:pPr lvl="0" rtl="0">
              <a:spcBef>
                <a:spcPts val="0"/>
              </a:spcBef>
              <a:buNone/>
            </a:pPr>
            <a:r>
              <a:rPr lang="en"/>
              <a:t>You only need to worry about the first two pairs if you are writing a package for distribution. All three sets are hotly contested in some circles. And before we move on, in case any of you out there feel strongly either way, I just want to say I am not trying to start any fights here, but here we go. </a:t>
            </a:r>
          </a:p>
          <a:p>
            <a:pPr lvl="0" rtl="0">
              <a:spcBef>
                <a:spcPts val="0"/>
              </a:spcBef>
              <a:buNone/>
            </a:pPr>
            <a:r>
              <a:t/>
            </a:r>
            <a:endParaRPr/>
          </a:p>
          <a:p>
            <a:pPr lvl="0" rtl="0">
              <a:spcBef>
                <a:spcPts val="0"/>
              </a:spcBef>
              <a:buNone/>
            </a:pPr>
            <a:r>
              <a:t/>
            </a:r>
            <a:endParaRPr/>
          </a:p>
          <a:p>
            <a:pPr lvl="0" rtl="0">
              <a:spcBef>
                <a:spcPts val="0"/>
              </a:spcBef>
              <a:buNone/>
            </a:pPr>
            <a:r>
              <a:rPr lang="en"/>
              <a:t>???Basically it comes down to the matter of how a distribution should be formatted, how it should be distributed, and how to install it. NEXT</a:t>
            </a:r>
          </a:p>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W&amp;E = pkg format like zip</a:t>
            </a:r>
          </a:p>
          <a:p>
            <a:pPr indent="-298450" lvl="0" marL="457200" rtl="0">
              <a:lnSpc>
                <a:spcPct val="115000"/>
              </a:lnSpc>
              <a:spcBef>
                <a:spcPts val="0"/>
              </a:spcBef>
              <a:buSzPct val="100000"/>
              <a:buChar char="●"/>
            </a:pPr>
            <a:r>
              <a:rPr lang="en"/>
              <a:t>Wheels preferred bc python 2&amp;3</a:t>
            </a:r>
          </a:p>
          <a:p>
            <a:pPr indent="-298450" lvl="0" marL="457200" rtl="0">
              <a:lnSpc>
                <a:spcPct val="115000"/>
              </a:lnSpc>
              <a:spcBef>
                <a:spcPts val="0"/>
              </a:spcBef>
              <a:buSzPct val="100000"/>
              <a:buChar char="●"/>
            </a:pPr>
            <a:r>
              <a:rPr lang="en"/>
              <a:t>Either usable, but this will never matter to you</a:t>
            </a:r>
          </a:p>
          <a:p>
            <a:pPr indent="-298450" lvl="0" marL="457200" rtl="0">
              <a:lnSpc>
                <a:spcPct val="115000"/>
              </a:lnSpc>
              <a:spcBef>
                <a:spcPts val="0"/>
              </a:spcBef>
              <a:buSzPct val="100000"/>
              <a:buChar char="●"/>
            </a:pPr>
            <a:r>
              <a:rPr lang="en"/>
              <a:t>If curious, google</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Eggs and wheels are package formats kind of like .zip. Wheels are generally preferred these days because they are easier to make both python 2 and 3 compatible, but either are usable, and in almost every case it will not matter on your end which format the package comes in.</a:t>
            </a:r>
          </a:p>
          <a:p>
            <a:pPr lvl="0">
              <a:spcBef>
                <a:spcPts val="0"/>
              </a:spcBef>
              <a:buNone/>
            </a:pPr>
            <a:r>
              <a:t/>
            </a:r>
            <a:endParaRPr/>
          </a:p>
          <a:p>
            <a:pPr lvl="0" rtl="0">
              <a:spcBef>
                <a:spcPts val="0"/>
              </a:spcBef>
              <a:buNone/>
            </a:pPr>
            <a:r>
              <a:rPr lang="en"/>
              <a:t>If you’d like to know more, there are lots of blog posts on these.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S&amp;D ways to distribute pkgs for installation on PyPI</a:t>
            </a:r>
          </a:p>
          <a:p>
            <a:pPr indent="-298450" lvl="0" marL="457200" rtl="0">
              <a:lnSpc>
                <a:spcPct val="115000"/>
              </a:lnSpc>
              <a:spcBef>
                <a:spcPts val="0"/>
              </a:spcBef>
              <a:buSzPct val="100000"/>
              <a:buChar char="●"/>
            </a:pPr>
            <a:r>
              <a:rPr lang="en"/>
              <a:t>Specifically carry installation script</a:t>
            </a:r>
          </a:p>
          <a:p>
            <a:pPr indent="-298450" lvl="1" marL="914400" rtl="0">
              <a:lnSpc>
                <a:spcPct val="115000"/>
              </a:lnSpc>
              <a:spcBef>
                <a:spcPts val="0"/>
              </a:spcBef>
              <a:buSzPct val="100000"/>
              <a:buChar char="○"/>
            </a:pPr>
            <a:r>
              <a:rPr lang="en"/>
              <a:t>Gets info from egg or wheel</a:t>
            </a:r>
          </a:p>
          <a:p>
            <a:pPr indent="-298450" lvl="0" marL="457200" rtl="0">
              <a:lnSpc>
                <a:spcPct val="115000"/>
              </a:lnSpc>
              <a:spcBef>
                <a:spcPts val="0"/>
              </a:spcBef>
              <a:buSzPct val="100000"/>
              <a:buChar char="●"/>
            </a:pPr>
            <a:r>
              <a:rPr lang="en"/>
              <a:t>Setuptools &gt; Distutils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Then there’s setuptools and distutils, which are ways to</a:t>
            </a:r>
            <a:r>
              <a:rPr lang="en"/>
              <a:t> distribute packages on PyPI - that is, they contain the scripts that run installation</a:t>
            </a:r>
          </a:p>
          <a:p>
            <a:pPr lvl="0">
              <a:spcBef>
                <a:spcPts val="0"/>
              </a:spcBef>
              <a:buNone/>
            </a:pPr>
            <a:r>
              <a:t/>
            </a:r>
            <a:endParaRPr/>
          </a:p>
          <a:p>
            <a:pPr lvl="0" rtl="0">
              <a:spcBef>
                <a:spcPts val="0"/>
              </a:spcBef>
              <a:buNone/>
            </a:pPr>
            <a:r>
              <a:rPr lang="en"/>
              <a:t>Setuptools is built on top of distutils. It does everything distutils does, and then some. In fact I started to look into what distutils does and what benefits it has NEXT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Still doesn’t matter</a:t>
            </a:r>
          </a:p>
          <a:p>
            <a:pPr lvl="0" rtl="0">
              <a:spcBef>
                <a:spcPts val="0"/>
              </a:spcBef>
              <a:buNone/>
            </a:pPr>
            <a:r>
              <a:t/>
            </a:r>
            <a:endParaRPr sz="1200">
              <a:solidFill>
                <a:srgbClr val="333333"/>
              </a:solidFill>
              <a:highlight>
                <a:srgbClr val="FFFFFF"/>
              </a:highlight>
            </a:endParaRPr>
          </a:p>
          <a:p>
            <a:pPr lvl="0" rtl="0">
              <a:spcBef>
                <a:spcPts val="0"/>
              </a:spcBef>
              <a:buNone/>
            </a:pPr>
            <a:r>
              <a:t/>
            </a:r>
            <a:endParaRPr sz="1200">
              <a:solidFill>
                <a:srgbClr val="333333"/>
              </a:solidFill>
              <a:highlight>
                <a:srgbClr val="FFFFFF"/>
              </a:highlight>
            </a:endParaRPr>
          </a:p>
          <a:p>
            <a:pPr lvl="0" rtl="0">
              <a:spcBef>
                <a:spcPts val="0"/>
              </a:spcBef>
              <a:buNone/>
            </a:pPr>
            <a:r>
              <a:t/>
            </a:r>
            <a:endParaRPr sz="1200">
              <a:solidFill>
                <a:srgbClr val="333333"/>
              </a:solidFill>
              <a:highlight>
                <a:srgbClr val="FFFFFF"/>
              </a:highlight>
            </a:endParaRPr>
          </a:p>
          <a:p>
            <a:pPr lvl="0" rtl="0">
              <a:spcBef>
                <a:spcPts val="0"/>
              </a:spcBef>
              <a:buNone/>
            </a:pPr>
            <a:r>
              <a:t/>
            </a:r>
            <a:endParaRPr sz="1200">
              <a:solidFill>
                <a:srgbClr val="333333"/>
              </a:solidFill>
              <a:highlight>
                <a:srgbClr val="FFFFFF"/>
              </a:highlight>
            </a:endParaRPr>
          </a:p>
          <a:p>
            <a:pPr indent="-304800" lvl="0" marL="457200" rtl="0">
              <a:spcBef>
                <a:spcPts val="0"/>
              </a:spcBef>
              <a:buClr>
                <a:srgbClr val="333333"/>
              </a:buClr>
              <a:buSzPct val="100000"/>
              <a:buChar char="●"/>
            </a:pPr>
            <a:r>
              <a:rPr lang="en" sz="1200">
                <a:solidFill>
                  <a:srgbClr val="333333"/>
                </a:solidFill>
                <a:highlight>
                  <a:srgbClr val="FFFFFF"/>
                </a:highlight>
              </a:rPr>
              <a:t>But then stopped </a:t>
            </a:r>
            <a:r>
              <a:rPr lang="en" sz="1200">
                <a:solidFill>
                  <a:srgbClr val="333333"/>
                </a:solidFill>
                <a:highlight>
                  <a:srgbClr val="FFFFFF"/>
                </a:highlight>
              </a:rPr>
              <a:t>when I saw that by the second paragraph of the distutils documentation it all but tells you to use setuptools instead, and then proceeds to list the benefits of setuptools</a:t>
            </a:r>
          </a:p>
          <a:p>
            <a:pPr indent="-304800" lvl="0" marL="457200">
              <a:spcBef>
                <a:spcPts val="0"/>
              </a:spcBef>
              <a:buClr>
                <a:srgbClr val="333333"/>
              </a:buClr>
              <a:buSzPct val="100000"/>
              <a:buChar char="●"/>
            </a:pPr>
            <a:r>
              <a:rPr lang="en" sz="1200">
                <a:solidFill>
                  <a:srgbClr val="333333"/>
                </a:solidFill>
                <a:highlight>
                  <a:srgbClr val="FFFFFF"/>
                </a:highlight>
              </a:rPr>
              <a:t>Again, you don’t even need to know this if you are downloading a package - the only time you may have a choice, is with CLICK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Only time you as consumer have choice</a:t>
            </a:r>
          </a:p>
          <a:p>
            <a:pPr indent="-298450" lvl="0" marL="457200" rtl="0">
              <a:lnSpc>
                <a:spcPct val="115000"/>
              </a:lnSpc>
              <a:spcBef>
                <a:spcPts val="0"/>
              </a:spcBef>
              <a:buSzPct val="100000"/>
              <a:buChar char="●"/>
            </a:pPr>
            <a:r>
              <a:rPr lang="en"/>
              <a:t>Command line, trigger installation scripts</a:t>
            </a:r>
          </a:p>
          <a:p>
            <a:pPr indent="-298450" lvl="0" marL="457200" rtl="0">
              <a:lnSpc>
                <a:spcPct val="115000"/>
              </a:lnSpc>
              <a:spcBef>
                <a:spcPts val="0"/>
              </a:spcBef>
              <a:buSzPct val="100000"/>
              <a:buChar char="●"/>
            </a:pPr>
            <a:r>
              <a:rPr lang="en"/>
              <a:t>Common diff = pip = wheels and easy_ = eggs</a:t>
            </a:r>
          </a:p>
          <a:p>
            <a:pPr indent="-298450" lvl="0" marL="457200" rtl="0">
              <a:lnSpc>
                <a:spcPct val="115000"/>
              </a:lnSpc>
              <a:spcBef>
                <a:spcPts val="0"/>
              </a:spcBef>
              <a:buSzPct val="100000"/>
              <a:buChar char="●"/>
            </a:pPr>
            <a:r>
              <a:rPr lang="en"/>
              <a:t>Lot of overlap in what they do</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pip and easy_install</a:t>
            </a:r>
          </a:p>
          <a:p>
            <a:pPr indent="-228600" lvl="0" marL="457200" rtl="0">
              <a:spcBef>
                <a:spcPts val="0"/>
              </a:spcBef>
              <a:buChar char="●"/>
            </a:pPr>
            <a:r>
              <a:rPr lang="en"/>
              <a:t>These are command line commands that allow you to quickly install other packages. They trigger the install scripts to run.</a:t>
            </a:r>
          </a:p>
          <a:p>
            <a:pPr indent="-228600" lvl="0" marL="457200" rtl="0">
              <a:spcBef>
                <a:spcPts val="0"/>
              </a:spcBef>
              <a:buChar char="●"/>
            </a:pPr>
            <a:r>
              <a:rPr lang="en"/>
              <a:t>Most packages will allow you to use either</a:t>
            </a:r>
          </a:p>
          <a:p>
            <a:pPr indent="-228600" lvl="0" marL="457200" rtl="0">
              <a:spcBef>
                <a:spcPts val="0"/>
              </a:spcBef>
              <a:buChar char="●"/>
            </a:pPr>
            <a:r>
              <a:rPr lang="en"/>
              <a:t>Their most commonly referred to difference is that pip works more easily with wheels, while easy_install works more easily with eggs, but there’s a lot of overlap in what they do.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If unsure, use pip</a:t>
            </a:r>
          </a:p>
          <a:p>
            <a:pPr indent="-298450" lvl="0" marL="457200" rtl="0">
              <a:spcBef>
                <a:spcPts val="0"/>
              </a:spcBef>
              <a:buSzPct val="100000"/>
              <a:buChar char="●"/>
            </a:pPr>
            <a:r>
              <a:rPr lang="en"/>
              <a:t>More prevalent</a:t>
            </a:r>
          </a:p>
          <a:p>
            <a:pPr indent="-298450" lvl="0" marL="457200" rtl="0">
              <a:spcBef>
                <a:spcPts val="0"/>
              </a:spcBef>
              <a:buSzPct val="100000"/>
              <a:buChar char="●"/>
            </a:pPr>
            <a:r>
              <a:rPr lang="en"/>
              <a:t>Faster</a:t>
            </a:r>
          </a:p>
          <a:p>
            <a:pPr indent="-298450" lvl="0" marL="457200" rtl="0">
              <a:spcBef>
                <a:spcPts val="0"/>
              </a:spcBef>
              <a:buSzPct val="100000"/>
              <a:buChar char="●"/>
            </a:pPr>
            <a:r>
              <a:rPr lang="en"/>
              <a:t>Introduced req.txt</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But, if you are unsure which to start with, use pip. Pip is a good bet because it’s much more prevalent than easy_install, and it works faster than easy_install. It also introduced the idea of a CLICK requirements.txt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Include in your python app</a:t>
            </a:r>
          </a:p>
          <a:p>
            <a:pPr indent="-298450" lvl="0" marL="457200" rtl="0">
              <a:spcBef>
                <a:spcPts val="0"/>
              </a:spcBef>
              <a:buSzPct val="100000"/>
              <a:buChar char="●"/>
            </a:pPr>
            <a:r>
              <a:rPr lang="en"/>
              <a:t>Lists each pkg and version</a:t>
            </a:r>
          </a:p>
          <a:p>
            <a:pPr indent="-298450" lvl="0" marL="457200" rtl="0">
              <a:spcBef>
                <a:spcPts val="0"/>
              </a:spcBef>
              <a:buSzPct val="100000"/>
              <a:buChar char="●"/>
            </a:pPr>
            <a:r>
              <a:rPr lang="en"/>
              <a:t>Pip</a:t>
            </a:r>
          </a:p>
          <a:p>
            <a:pPr indent="-298450" lvl="1" marL="914400" rtl="0">
              <a:spcBef>
                <a:spcPts val="0"/>
              </a:spcBef>
              <a:buSzPct val="100000"/>
              <a:buChar char="○"/>
            </a:pPr>
            <a:r>
              <a:rPr lang="en"/>
              <a:t>Makes easy to generate</a:t>
            </a:r>
          </a:p>
          <a:p>
            <a:pPr indent="-298450" lvl="1" marL="914400" rtl="0">
              <a:spcBef>
                <a:spcPts val="0"/>
              </a:spcBef>
              <a:buSzPct val="100000"/>
              <a:buChar char="○"/>
            </a:pPr>
            <a:r>
              <a:rPr lang="en"/>
              <a:t>File makes easy to replicate envs</a:t>
            </a:r>
          </a:p>
          <a:p>
            <a:pPr indent="-298450" lvl="0" marL="457200">
              <a:spcBef>
                <a:spcPts val="0"/>
              </a:spcBef>
              <a:buSzPct val="100000"/>
              <a:buChar char="●"/>
            </a:pPr>
            <a:r>
              <a:rPr lang="en"/>
              <a:t>To add some technical detail, here’s how pip and easy_ work</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File, which is a file you include in your python app that lists each </a:t>
            </a:r>
          </a:p>
          <a:p>
            <a:pPr lvl="0">
              <a:spcBef>
                <a:spcPts val="0"/>
              </a:spcBef>
              <a:buNone/>
            </a:pPr>
            <a:r>
              <a:rPr lang="en"/>
              <a:t>package your app uses and the version that should be used.</a:t>
            </a:r>
          </a:p>
          <a:p>
            <a:pPr lvl="0">
              <a:spcBef>
                <a:spcPts val="0"/>
              </a:spcBef>
              <a:buNone/>
            </a:pPr>
            <a:r>
              <a:t/>
            </a:r>
            <a:endParaRPr/>
          </a:p>
          <a:p>
            <a:pPr indent="-228600" lvl="0" marL="457200" rtl="0">
              <a:spcBef>
                <a:spcPts val="0"/>
              </a:spcBef>
              <a:buChar char="●"/>
            </a:pPr>
            <a:r>
              <a:rPr lang="en"/>
              <a:t>Introduced this idea</a:t>
            </a:r>
          </a:p>
          <a:p>
            <a:pPr indent="-228600" lvl="0" marL="457200" rtl="0">
              <a:spcBef>
                <a:spcPts val="0"/>
              </a:spcBef>
              <a:buChar char="●"/>
            </a:pPr>
            <a:r>
              <a:rPr lang="en"/>
              <a:t>Easy to generate</a:t>
            </a:r>
          </a:p>
          <a:p>
            <a:pPr indent="-228600" lvl="0" marL="457200" rtl="0">
              <a:spcBef>
                <a:spcPts val="0"/>
              </a:spcBef>
              <a:buChar char="●"/>
            </a:pPr>
            <a:r>
              <a:rPr lang="en"/>
              <a:t>Useful for installing dependencies</a:t>
            </a:r>
          </a:p>
          <a:p>
            <a:pPr indent="-228600" lvl="0" marL="457200" rtl="0">
              <a:spcBef>
                <a:spcPts val="0"/>
              </a:spcBef>
              <a:buChar char="●"/>
            </a:pPr>
            <a:r>
              <a:rPr lang="en"/>
              <a:t>Easy to replicate environments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Differ in how they do it</a:t>
            </a:r>
          </a:p>
          <a:p>
            <a:pPr indent="-298450" lvl="0" marL="457200" rtl="0">
              <a:lnSpc>
                <a:spcPct val="115000"/>
              </a:lnSpc>
              <a:spcBef>
                <a:spcPts val="0"/>
              </a:spcBef>
              <a:buSzPct val="100000"/>
              <a:buChar char="●"/>
            </a:pPr>
            <a:r>
              <a:rPr lang="en"/>
              <a:t>Both</a:t>
            </a:r>
          </a:p>
          <a:p>
            <a:pPr indent="-298450" lvl="1" marL="914400" rtl="0">
              <a:lnSpc>
                <a:spcPct val="115000"/>
              </a:lnSpc>
              <a:spcBef>
                <a:spcPts val="0"/>
              </a:spcBef>
              <a:buSzPct val="100000"/>
              <a:buChar char="○"/>
            </a:pPr>
            <a:r>
              <a:rPr lang="en"/>
              <a:t>Find pkgs</a:t>
            </a:r>
          </a:p>
          <a:p>
            <a:pPr indent="-298450" lvl="2" marL="1371600" rtl="0">
              <a:lnSpc>
                <a:spcPct val="115000"/>
              </a:lnSpc>
              <a:spcBef>
                <a:spcPts val="0"/>
              </a:spcBef>
              <a:buSzPct val="100000"/>
              <a:buChar char="■"/>
            </a:pPr>
            <a:r>
              <a:rPr lang="en"/>
              <a:t>Generate metadata from setuptools</a:t>
            </a:r>
          </a:p>
          <a:p>
            <a:pPr indent="-298450" lvl="1" marL="914400" rtl="0">
              <a:lnSpc>
                <a:spcPct val="115000"/>
              </a:lnSpc>
              <a:spcBef>
                <a:spcPts val="0"/>
              </a:spcBef>
              <a:buSzPct val="100000"/>
              <a:buChar char="○"/>
            </a:pPr>
            <a:r>
              <a:rPr lang="en"/>
              <a:t>Install</a:t>
            </a:r>
          </a:p>
          <a:p>
            <a:pPr indent="-298450" lvl="2" marL="1371600" rtl="0">
              <a:lnSpc>
                <a:spcPct val="115000"/>
              </a:lnSpc>
              <a:spcBef>
                <a:spcPts val="0"/>
              </a:spcBef>
              <a:buSzPct val="100000"/>
              <a:buChar char="■"/>
            </a:pPr>
            <a:r>
              <a:rPr lang="en"/>
              <a:t>Use setup.py file</a:t>
            </a:r>
          </a:p>
          <a:p>
            <a:pPr indent="-298450" lvl="2" marL="1371600" rtl="0">
              <a:lnSpc>
                <a:spcPct val="115000"/>
              </a:lnSpc>
              <a:spcBef>
                <a:spcPts val="0"/>
              </a:spcBef>
              <a:buSzPct val="100000"/>
              <a:buChar char="■"/>
            </a:pPr>
            <a:r>
              <a:rPr lang="en"/>
              <a:t>Include dependencies</a:t>
            </a:r>
          </a:p>
          <a:p>
            <a:pPr indent="-298450" lvl="1" marL="914400" rtl="0">
              <a:lnSpc>
                <a:spcPct val="115000"/>
              </a:lnSpc>
              <a:spcBef>
                <a:spcPts val="0"/>
              </a:spcBef>
              <a:buSzPct val="100000"/>
              <a:buChar char="○"/>
            </a:pPr>
            <a:r>
              <a:rPr lang="en"/>
              <a:t>Resolve conflicts between ones being installed and ones on sys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They just have different ways of doing it.</a:t>
            </a:r>
          </a:p>
          <a:p>
            <a:pPr indent="-228600" lvl="0" marL="457200" rtl="0">
              <a:spcBef>
                <a:spcPts val="0"/>
              </a:spcBef>
              <a:buChar char="●"/>
            </a:pPr>
            <a:r>
              <a:rPr lang="en"/>
              <a:t>Find packages by generating metadata from setuptools and querying this data using the pkg_resources module</a:t>
            </a:r>
          </a:p>
          <a:p>
            <a:pPr indent="-228600" lvl="0" marL="457200" rtl="0">
              <a:spcBef>
                <a:spcPts val="0"/>
              </a:spcBef>
              <a:buChar char="●"/>
            </a:pPr>
            <a:r>
              <a:rPr lang="en"/>
              <a:t>Use the setup.py file to execute these installations</a:t>
            </a:r>
          </a:p>
          <a:p>
            <a:pPr indent="-228600" lvl="0" marL="457200" rtl="0">
              <a:spcBef>
                <a:spcPts val="0"/>
              </a:spcBef>
              <a:buChar char="●"/>
            </a:pPr>
            <a:r>
              <a:rPr lang="en"/>
              <a:t>And install them into your computer’s site-packages directory</a:t>
            </a:r>
          </a:p>
          <a:p>
            <a:pPr indent="-228600" lvl="0" marL="457200" marR="0" rtl="0" algn="l">
              <a:lnSpc>
                <a:spcPct val="100000"/>
              </a:lnSpc>
              <a:spcBef>
                <a:spcPts val="0"/>
              </a:spcBef>
              <a:spcAft>
                <a:spcPts val="0"/>
              </a:spcAft>
              <a:buChar char="●"/>
            </a:pPr>
            <a:r>
              <a:rPr lang="en"/>
              <a:t>Both include the packages’ dependencies in those installations</a:t>
            </a:r>
          </a:p>
          <a:p>
            <a:pPr indent="-228600" lvl="0" marL="457200" rtl="0">
              <a:spcBef>
                <a:spcPts val="0"/>
              </a:spcBef>
              <a:buChar char="●"/>
            </a:pPr>
            <a:r>
              <a:rPr lang="en"/>
              <a:t>resolve conflicts between the packages being installed and those that already exist on the system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a:spcBef>
                <a:spcPts val="0"/>
              </a:spcBef>
              <a:buSzPct val="100000"/>
              <a:buChar char="●"/>
            </a:pPr>
            <a:r>
              <a:rPr lang="en"/>
              <a:t>Resolve is main diff</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The main difference between them comes from how they resolve conflicts </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Pip uninstalls</a:t>
            </a:r>
          </a:p>
          <a:p>
            <a:pPr indent="-298450" lvl="0" marL="457200" rtl="0">
              <a:lnSpc>
                <a:spcPct val="115000"/>
              </a:lnSpc>
              <a:spcBef>
                <a:spcPts val="0"/>
              </a:spcBef>
              <a:buSzPct val="100000"/>
              <a:buChar char="●"/>
            </a:pPr>
            <a:r>
              <a:rPr lang="en"/>
              <a:t>Easy_ allows diff versions of pkg on system</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pip does this by booting out any pre-installed versions that don’t fit the requirements, while easy_install allows different versions of a package in a single environment.</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We’ll cover tech concepts that come up in app dev</a:t>
            </a:r>
          </a:p>
          <a:p>
            <a:pPr indent="-298450" lvl="1" marL="914400" rtl="0">
              <a:lnSpc>
                <a:spcPct val="115000"/>
              </a:lnSpc>
              <a:spcBef>
                <a:spcPts val="0"/>
              </a:spcBef>
              <a:buSzPct val="100000"/>
              <a:buChar char="○"/>
            </a:pPr>
            <a:r>
              <a:rPr lang="en"/>
              <a:t>Documentation</a:t>
            </a:r>
          </a:p>
          <a:p>
            <a:pPr indent="-298450" lvl="1" marL="914400" rtl="0">
              <a:lnSpc>
                <a:spcPct val="115000"/>
              </a:lnSpc>
              <a:spcBef>
                <a:spcPts val="0"/>
              </a:spcBef>
              <a:buSzPct val="100000"/>
              <a:buChar char="○"/>
            </a:pPr>
            <a:r>
              <a:rPr lang="en"/>
              <a:t>Google queries</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For this talk, we’re going to cover the technical concepts that come up in application development</a:t>
            </a:r>
          </a:p>
          <a:p>
            <a:pPr indent="-228600" lvl="0" marL="457200" rtl="0">
              <a:spcBef>
                <a:spcPts val="0"/>
              </a:spcBef>
              <a:buChar char="-"/>
            </a:pPr>
            <a:r>
              <a:rPr lang="en"/>
              <a:t>So that you can both better understand the documentation that you’ll come across,</a:t>
            </a:r>
          </a:p>
          <a:p>
            <a:pPr indent="-228600" lvl="0" marL="457200" rtl="0">
              <a:spcBef>
                <a:spcPts val="0"/>
              </a:spcBef>
              <a:buChar char="-"/>
            </a:pPr>
            <a:r>
              <a:rPr lang="en"/>
              <a:t>And also form better Google queries. Let me explain what I mean by that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Going to attempt to demystify how easy_install knows which version to use</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So given that easy_install allows multiple versions of a package on a single system, the natural question that follows is how does an app or package know which one to use?</a:t>
            </a:r>
          </a:p>
          <a:p>
            <a:pPr lvl="0">
              <a:spcBef>
                <a:spcPts val="0"/>
              </a:spcBef>
              <a:buNone/>
            </a:pPr>
            <a:r>
              <a:t/>
            </a:r>
            <a:endParaRPr/>
          </a:p>
          <a:p>
            <a:pPr lvl="0">
              <a:spcBef>
                <a:spcPts val="0"/>
              </a:spcBef>
              <a:buNone/>
            </a:pPr>
            <a:r>
              <a:rPr lang="en"/>
              <a:t>By default, an app will use the most recently installed version of a package. However, easy_install does give you the ability to specify which version you use at runtime.</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Knows b</a:t>
            </a:r>
            <a:r>
              <a:rPr lang="en"/>
              <a:t>c modifies sys.path</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It is able to do this because it modifies sys.path. I had no idea what sys.path was when I set out to write this talk, so i’m going to take a moment to explain.</a:t>
            </a:r>
          </a:p>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Sys is python module</a:t>
            </a:r>
          </a:p>
          <a:p>
            <a:pPr indent="-298450" lvl="0" marL="457200" rtl="0">
              <a:lnSpc>
                <a:spcPct val="115000"/>
              </a:lnSpc>
              <a:spcBef>
                <a:spcPts val="0"/>
              </a:spcBef>
              <a:buSzPct val="100000"/>
              <a:buChar char="●"/>
            </a:pPr>
            <a:r>
              <a:rPr lang="en"/>
              <a:t>Sets up vars about sys</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Sys is a </a:t>
            </a:r>
            <a:r>
              <a:rPr lang="en">
                <a:solidFill>
                  <a:schemeClr val="dk1"/>
                </a:solidFill>
              </a:rPr>
              <a:t>python module that helps set up system-specific variable definitions</a:t>
            </a: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Has property path</a:t>
            </a:r>
          </a:p>
          <a:p>
            <a:pPr indent="-298450" lvl="0" marL="457200" rtl="0">
              <a:lnSpc>
                <a:spcPct val="115000"/>
              </a:lnSpc>
              <a:spcBef>
                <a:spcPts val="0"/>
              </a:spcBef>
              <a:buSzPct val="100000"/>
              <a:buChar char="●"/>
            </a:pPr>
            <a:r>
              <a:rPr lang="en"/>
              <a:t>List of strings that tells file path to desired module</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Sys.path is </a:t>
            </a:r>
            <a:r>
              <a:rPr lang="en">
                <a:solidFill>
                  <a:schemeClr val="dk1"/>
                </a:solidFill>
              </a:rPr>
              <a:t>a list of strings that specifies the search path for the modules installed on your system or environment</a:t>
            </a:r>
          </a:p>
          <a:p>
            <a:pPr lvl="0">
              <a:spcBef>
                <a:spcPts val="0"/>
              </a:spcBef>
              <a:buNone/>
            </a:pPr>
            <a:r>
              <a:t/>
            </a:r>
            <a:endParaRPr/>
          </a:p>
          <a:p>
            <a:pPr lvl="0" rtl="0">
              <a:spcBef>
                <a:spcPts val="0"/>
              </a:spcBef>
              <a:buNone/>
            </a:pPr>
            <a:r>
              <a:rPr lang="en"/>
              <a:t>In other words, it tells you the file path to the desired module.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a:spcBef>
                <a:spcPts val="0"/>
              </a:spcBef>
              <a:buClr>
                <a:schemeClr val="dk1"/>
              </a:buClr>
              <a:buSzPct val="100000"/>
              <a:buChar char="●"/>
            </a:pPr>
            <a:r>
              <a:rPr lang="en">
                <a:solidFill>
                  <a:schemeClr val="dk1"/>
                </a:solidFill>
              </a:rPr>
              <a:t>Easy_ taks path to egg file and pushes it to front</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rtl="0">
              <a:spcBef>
                <a:spcPts val="0"/>
              </a:spcBef>
              <a:buNone/>
            </a:pPr>
            <a:r>
              <a:rPr lang="en">
                <a:solidFill>
                  <a:schemeClr val="dk1"/>
                </a:solidFill>
              </a:rPr>
              <a:t>In sum, when easy_install goes to work, it pushes the path to the distribution’s .egg file CLICK to the front of sys.path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Clr>
                <a:schemeClr val="dk1"/>
              </a:buClr>
              <a:buSzPct val="100000"/>
              <a:buChar char="●"/>
            </a:pPr>
            <a:r>
              <a:rPr lang="en">
                <a:solidFill>
                  <a:schemeClr val="dk1"/>
                </a:solidFill>
              </a:rPr>
              <a:t>Python looks for module to import</a:t>
            </a:r>
          </a:p>
          <a:p>
            <a:pPr indent="-298450" lvl="0" marL="457200">
              <a:spcBef>
                <a:spcPts val="0"/>
              </a:spcBef>
              <a:buClr>
                <a:schemeClr val="dk1"/>
              </a:buClr>
              <a:buSzPct val="100000"/>
              <a:buChar char="●"/>
            </a:pPr>
            <a:r>
              <a:rPr lang="en">
                <a:solidFill>
                  <a:schemeClr val="dk1"/>
                </a:solidFill>
              </a:rPr>
              <a:t>Finds this one first</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rtl="0">
              <a:spcBef>
                <a:spcPts val="0"/>
              </a:spcBef>
              <a:buNone/>
            </a:pPr>
            <a:r>
              <a:rPr lang="en">
                <a:solidFill>
                  <a:schemeClr val="dk1"/>
                </a:solidFill>
              </a:rPr>
              <a:t>to the front of sys.path, so when python looks to sys.path for a module to import, it finds the most recently-installed one first.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Now you know you can ignore</a:t>
            </a:r>
          </a:p>
          <a:p>
            <a:pPr indent="-298450" lvl="0" marL="457200" rtl="0">
              <a:spcBef>
                <a:spcPts val="0"/>
              </a:spcBef>
              <a:buSzPct val="100000"/>
              <a:buChar char="●"/>
            </a:pPr>
            <a:r>
              <a:rPr lang="en"/>
              <a:t>Understand docu better</a:t>
            </a:r>
          </a:p>
          <a:p>
            <a:pPr indent="-298450" lvl="0" marL="457200" rtl="0">
              <a:spcBef>
                <a:spcPts val="0"/>
              </a:spcBef>
              <a:buSzPct val="100000"/>
              <a:buChar char="●"/>
            </a:pPr>
            <a:r>
              <a:rPr lang="en"/>
              <a:t>Now you know, get comfy, choose other</a:t>
            </a:r>
          </a:p>
          <a:p>
            <a:pPr indent="-228600" lvl="1" marL="914400">
              <a:spcBef>
                <a:spcPts val="0"/>
              </a:spcBef>
              <a:buChar char="○"/>
            </a:pPr>
            <a:r>
              <a:rPr lang="en"/>
              <a:t>Anaconda</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Now you know these terms are safe to ignore, and can move through package documentation with a little more understanding.</a:t>
            </a:r>
          </a:p>
          <a:p>
            <a:pPr lvl="0">
              <a:spcBef>
                <a:spcPts val="0"/>
              </a:spcBef>
              <a:buNone/>
            </a:pPr>
            <a:r>
              <a:t/>
            </a:r>
            <a:endParaRPr/>
          </a:p>
          <a:p>
            <a:pPr lvl="0" rtl="0">
              <a:spcBef>
                <a:spcPts val="0"/>
              </a:spcBef>
              <a:buNone/>
            </a:pPr>
            <a:r>
              <a:rPr lang="en"/>
              <a:t>At the same time, now that you know how package installers like pip work, you can get comfortable with pip and then later use a different package installer if you decide that’s what’s best for you.</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100000"/>
              <a:buFont typeface="Arial"/>
              <a:buNone/>
            </a:pPr>
            <a:r>
              <a:rPr lang="en"/>
              <a:t>That takes care of package installation, and now if you run into issues,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Can google “install whatever package with pip” when you need help.</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Study pkg install = learn version mgmt of pkgs on sys is tricky</a:t>
            </a:r>
          </a:p>
          <a:p>
            <a:pPr indent="-298450" lvl="0" marL="457200" rtl="0">
              <a:spcBef>
                <a:spcPts val="0"/>
              </a:spcBef>
              <a:buSzPct val="100000"/>
              <a:buChar char="●"/>
            </a:pPr>
            <a:r>
              <a:rPr lang="en"/>
              <a:t>PyPI pkgs actively maintained</a:t>
            </a:r>
          </a:p>
          <a:p>
            <a:pPr indent="-298450" lvl="0" marL="457200" rtl="0">
              <a:spcBef>
                <a:spcPts val="0"/>
              </a:spcBef>
              <a:buSzPct val="100000"/>
              <a:buChar char="●"/>
            </a:pPr>
            <a:r>
              <a:rPr lang="en"/>
              <a:t>New versions</a:t>
            </a:r>
          </a:p>
          <a:p>
            <a:pPr indent="-298450" lvl="0" marL="457200" rtl="0">
              <a:spcBef>
                <a:spcPts val="0"/>
              </a:spcBef>
              <a:buSzPct val="100000"/>
              <a:buChar char="●"/>
            </a:pPr>
            <a:r>
              <a:rPr lang="en"/>
              <a:t>Sometimes back compatible</a:t>
            </a:r>
          </a:p>
          <a:p>
            <a:pPr indent="-298450" lvl="0" marL="457200">
              <a:spcBef>
                <a:spcPts val="0"/>
              </a:spcBef>
              <a:buSzPct val="100000"/>
              <a:buChar char="●"/>
            </a:pPr>
            <a:r>
              <a:rPr lang="en"/>
              <a:t>Lot of ways that can mess you up</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If you read a bunch of blog posts on package installation, as I did when putting together this talk, one thing you will learn </a:t>
            </a:r>
            <a:r>
              <a:rPr lang="en"/>
              <a:t>is that version management of packages on your system is a tricky problem to solve. Many PyPI packages are actively maintained and so release new versions over time. Sometimes new versions are backwards compatible, but sometimes not.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First google</a:t>
            </a:r>
          </a:p>
          <a:p>
            <a:pPr indent="-298450" lvl="1" marL="914400" rtl="0">
              <a:lnSpc>
                <a:spcPct val="115000"/>
              </a:lnSpc>
              <a:spcBef>
                <a:spcPts val="0"/>
              </a:spcBef>
              <a:buSzPct val="100000"/>
              <a:buChar char="○"/>
            </a:pPr>
            <a:r>
              <a:rPr lang="en"/>
              <a:t>Adds, Squarespace</a:t>
            </a:r>
          </a:p>
          <a:p>
            <a:pPr indent="-298450" lvl="1" marL="914400" rtl="0">
              <a:lnSpc>
                <a:spcPct val="115000"/>
              </a:lnSpc>
              <a:spcBef>
                <a:spcPts val="0"/>
              </a:spcBef>
              <a:buSzPct val="100000"/>
              <a:buChar char="○"/>
            </a:pPr>
            <a:r>
              <a:rPr lang="en"/>
              <a:t>HTML webpage</a:t>
            </a:r>
          </a:p>
          <a:p>
            <a:pPr lvl="0">
              <a:spcBef>
                <a:spcPts val="0"/>
              </a:spcBef>
              <a:buNone/>
            </a:pPr>
            <a:r>
              <a:t/>
            </a:r>
            <a:endParaRPr/>
          </a:p>
          <a:p>
            <a:pPr lvl="0">
              <a:spcBef>
                <a:spcPts val="0"/>
              </a:spcBef>
              <a:buNone/>
            </a:pPr>
            <a:r>
              <a:t/>
            </a:r>
            <a:endParaRPr/>
          </a:p>
          <a:p>
            <a:pPr lvl="0" rtl="0">
              <a:spcBef>
                <a:spcPts val="0"/>
              </a:spcBef>
              <a:buNone/>
            </a:pPr>
            <a:r>
              <a:t/>
            </a:r>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You, a beginner programmer, want to build a website, either for practice or forreal.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And so you google, ‘build a website’. This is what you see.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You have a squarespace type tool, a tutorial that tells you how to make an HTML webpage, but none of the meaty technical stuff that you’re looking for.</a:t>
            </a:r>
          </a:p>
          <a:p>
            <a:pPr lvl="0" rtl="0">
              <a:lnSpc>
                <a:spcPct val="112500"/>
              </a:lnSpc>
              <a:spcBef>
                <a:spcPts val="0"/>
              </a:spcBef>
              <a:spcAft>
                <a:spcPts val="700"/>
              </a:spcAft>
              <a:buNone/>
            </a:pPr>
            <a:r>
              <a:t/>
            </a:r>
            <a:endParaRPr sz="1200">
              <a:solidFill>
                <a:srgbClr val="333333"/>
              </a:solidFill>
              <a:highlight>
                <a:srgbClr val="FFFFFF"/>
              </a:highlight>
            </a:endParaRPr>
          </a:p>
          <a:p>
            <a:pPr lvl="0">
              <a:spcBef>
                <a:spcPts val="0"/>
              </a:spcBef>
              <a:buNone/>
            </a:pPr>
            <a:r>
              <a:t/>
            </a:r>
            <a:endParaRPr sz="1200">
              <a:solidFill>
                <a:srgbClr val="333333"/>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While there are many different ways conflicting versions can mess you up, here’s an explanation of one of the simpler scenarios in which this could happen:</a:t>
            </a:r>
          </a:p>
          <a:p>
            <a:pPr indent="-228600" lvl="0" marL="457200" rtl="0">
              <a:spcBef>
                <a:spcPts val="0"/>
              </a:spcBef>
              <a:buChar char="-"/>
            </a:pPr>
            <a:r>
              <a:rPr lang="en"/>
              <a:t>Your OS</a:t>
            </a:r>
          </a:p>
          <a:p>
            <a:pPr indent="-228600" lvl="0" marL="457200" rtl="0">
              <a:spcBef>
                <a:spcPts val="0"/>
              </a:spcBef>
              <a:buChar char="-"/>
            </a:pPr>
            <a:r>
              <a:rPr lang="en"/>
              <a:t>App_1, where you want to find out how NYC subway trains rank in smelliness </a:t>
            </a:r>
          </a:p>
          <a:p>
            <a:pPr indent="-228600" lvl="0" marL="457200" rtl="0">
              <a:spcBef>
                <a:spcPts val="0"/>
              </a:spcBef>
              <a:buChar char="-"/>
            </a:pPr>
            <a:r>
              <a:rPr lang="en"/>
              <a:t>Sqlalchemy is a package that helps you query and perform advanced operations on data in your database.</a:t>
            </a:r>
          </a:p>
          <a:p>
            <a:pPr indent="-228600" lvl="0" marL="457200" rtl="0">
              <a:spcBef>
                <a:spcPts val="0"/>
              </a:spcBef>
              <a:buChar char="-"/>
            </a:pPr>
            <a:r>
              <a:rPr lang="en"/>
              <a:t>.order_by method which allows you to specify the column and the rule by which that column should be ordered</a:t>
            </a:r>
          </a:p>
          <a:p>
            <a:pPr indent="-228600" lvl="0" marL="457200" rtl="0">
              <a:spcBef>
                <a:spcPts val="0"/>
              </a:spcBef>
              <a:buChar char="-"/>
            </a:pPr>
            <a:r>
              <a:rPr lang="en"/>
              <a:t>Then you have another app where, using someone’s name, </a:t>
            </a:r>
          </a:p>
          <a:p>
            <a:pPr indent="-228600" lvl="0" marL="457200" rtl="0">
              <a:spcBef>
                <a:spcPts val="0"/>
              </a:spcBef>
              <a:buChar char="-"/>
            </a:pPr>
            <a:r>
              <a:rPr lang="en"/>
              <a:t>you want to find out if they’re a customer. But if they’re not a customer, you don’t want your app to blow up.</a:t>
            </a:r>
          </a:p>
          <a:p>
            <a:pPr indent="-228600" lvl="0" marL="457200" rtl="0">
              <a:spcBef>
                <a:spcPts val="0"/>
              </a:spcBef>
              <a:buChar char="-"/>
            </a:pPr>
            <a:r>
              <a:rPr lang="en"/>
              <a:t>You find this nifty .one_or_none() method in sqlalchemy, which returns either one result, or returns None if one result is not found.</a:t>
            </a:r>
          </a:p>
          <a:p>
            <a:pPr indent="-228600" lvl="0" marL="457200" rtl="0">
              <a:spcBef>
                <a:spcPts val="0"/>
              </a:spcBef>
              <a:buChar char="-"/>
            </a:pPr>
            <a:r>
              <a:rPr lang="en"/>
              <a:t>In order to do this, you need to upgrade to sqlalchemy v 1.1 because that is when this method was released; it was not available in prior versions.</a:t>
            </a:r>
          </a:p>
          <a:p>
            <a:pPr indent="-228600" lvl="0" marL="457200">
              <a:spcBef>
                <a:spcPts val="0"/>
              </a:spcBef>
              <a:buChar char="-"/>
            </a:pPr>
            <a:r>
              <a:rPr lang="en"/>
              <a:t>Now your second app works great, but when you go back to run your first app, you find that it no longer works - .order_by method was deprecated in sqlalchemy 1.1</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Virtualenvs solution</a:t>
            </a:r>
          </a:p>
          <a:p>
            <a:pPr indent="-298450" lvl="0" marL="457200" rtl="0">
              <a:spcBef>
                <a:spcPts val="0"/>
              </a:spcBef>
              <a:buSzPct val="100000"/>
              <a:buChar char="●"/>
            </a:pPr>
            <a:r>
              <a:rPr lang="en"/>
              <a:t>Allow installation of diff versions across sys</a:t>
            </a:r>
          </a:p>
          <a:p>
            <a:pPr indent="-298450" lvl="1" marL="914400" rtl="0">
              <a:spcBef>
                <a:spcPts val="0"/>
              </a:spcBef>
              <a:buSzPct val="100000"/>
              <a:buChar char="○"/>
            </a:pPr>
            <a:r>
              <a:rPr lang="en"/>
              <a:t>Keep isolated</a:t>
            </a:r>
          </a:p>
          <a:p>
            <a:pPr indent="-298450" lvl="1" marL="914400" rtl="0">
              <a:spcBef>
                <a:spcPts val="0"/>
              </a:spcBef>
              <a:buSzPct val="100000"/>
              <a:buChar char="○"/>
            </a:pPr>
            <a:r>
              <a:rPr lang="en"/>
              <a:t>So that diff apps that require diff versions still work on one sys</a:t>
            </a:r>
          </a:p>
          <a:p>
            <a:pPr indent="-298450" lvl="0" marL="457200" rtl="0">
              <a:spcBef>
                <a:spcPts val="0"/>
              </a:spcBef>
              <a:buSzPct val="100000"/>
              <a:buChar char="●"/>
            </a:pPr>
            <a:r>
              <a:rPr lang="en"/>
              <a:t>Some people don’t use</a:t>
            </a:r>
          </a:p>
          <a:p>
            <a:pPr indent="-298450" lvl="1" marL="914400" rtl="0">
              <a:spcBef>
                <a:spcPts val="0"/>
              </a:spcBef>
              <a:buSzPct val="100000"/>
              <a:buChar char="○"/>
            </a:pPr>
            <a:r>
              <a:rPr lang="en"/>
              <a:t>Fine if you know</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What’s the solution? Virtual environments!</a:t>
            </a:r>
          </a:p>
          <a:p>
            <a:pPr indent="-228600" lvl="0" marL="457200" rtl="0">
              <a:spcBef>
                <a:spcPts val="0"/>
              </a:spcBef>
              <a:buChar char="-"/>
            </a:pPr>
            <a:r>
              <a:rPr lang="en"/>
              <a:t>Virtual environments allow you to install different versions of packages across your system and keep them isolated from one another. </a:t>
            </a:r>
          </a:p>
          <a:p>
            <a:pPr indent="-228600" lvl="0" marL="457200" rtl="0">
              <a:spcBef>
                <a:spcPts val="0"/>
              </a:spcBef>
              <a:buChar char="-"/>
            </a:pPr>
            <a:r>
              <a:rPr lang="en"/>
              <a:t>This way, apps that require different versions can still work on your system, so long as they point to the appropriate virtual environment.</a:t>
            </a:r>
          </a:p>
          <a:p>
            <a:pPr indent="-298450" lvl="0" marL="457200" rtl="0">
              <a:lnSpc>
                <a:spcPct val="112500"/>
              </a:lnSpc>
              <a:spcBef>
                <a:spcPts val="0"/>
              </a:spcBef>
              <a:spcAft>
                <a:spcPts val="700"/>
              </a:spcAft>
              <a:buSzPct val="100000"/>
              <a:buChar char="-"/>
            </a:pPr>
            <a:r>
              <a:rPr lang="en">
                <a:solidFill>
                  <a:srgbClr val="333333"/>
                </a:solidFill>
                <a:highlight>
                  <a:srgbClr val="FFFFFF"/>
                </a:highlight>
              </a:rPr>
              <a:t>Some people prefer not to use virtual environments</a:t>
            </a:r>
          </a:p>
          <a:p>
            <a:pPr indent="-298450" lvl="0" marL="457200" rtl="0">
              <a:lnSpc>
                <a:spcPct val="112500"/>
              </a:lnSpc>
              <a:spcBef>
                <a:spcPts val="0"/>
              </a:spcBef>
              <a:spcAft>
                <a:spcPts val="700"/>
              </a:spcAft>
              <a:buSzPct val="100000"/>
              <a:buChar char="-"/>
            </a:pPr>
            <a:r>
              <a:rPr lang="en">
                <a:solidFill>
                  <a:srgbClr val="333333"/>
                </a:solidFill>
                <a:highlight>
                  <a:srgbClr val="FFFFFF"/>
                </a:highlight>
              </a:rPr>
              <a:t>That’s fine if you know what you’re doing and know how to install packages on your system in such a way that they won’t step on each other’s toes or break your apps</a:t>
            </a:r>
          </a:p>
          <a:p>
            <a:pPr indent="-228600" lvl="0" marL="457200" rtl="0">
              <a:lnSpc>
                <a:spcPct val="112500"/>
              </a:lnSpc>
              <a:spcBef>
                <a:spcPts val="0"/>
              </a:spcBef>
              <a:spcAft>
                <a:spcPts val="700"/>
              </a:spcAft>
              <a:buClr>
                <a:srgbClr val="333333"/>
              </a:buClr>
              <a:buChar char="-"/>
            </a:pPr>
            <a:r>
              <a:rPr lang="en">
                <a:solidFill>
                  <a:srgbClr val="333333"/>
                </a:solidFill>
                <a:highlight>
                  <a:srgbClr val="FFFFFF"/>
                </a:highlight>
              </a:rPr>
              <a:t>But as a beginner, this is a super helpful, easy to use tool that can take care of that for you</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spcBef>
                <a:spcPts val="0"/>
              </a:spcBef>
              <a:buClr>
                <a:srgbClr val="333333"/>
              </a:buClr>
              <a:buSzPct val="100000"/>
              <a:buChar char="●"/>
            </a:pPr>
            <a:r>
              <a:rPr lang="en">
                <a:solidFill>
                  <a:srgbClr val="333333"/>
                </a:solidFill>
              </a:rPr>
              <a:t>Virtualenv and venv pkgs that create virtual envs</a:t>
            </a:r>
          </a:p>
          <a:p>
            <a:pPr indent="-298450" lvl="0" marL="457200" rtl="0">
              <a:spcBef>
                <a:spcPts val="0"/>
              </a:spcBef>
              <a:buClr>
                <a:srgbClr val="333333"/>
              </a:buClr>
              <a:buSzPct val="100000"/>
              <a:buChar char="●"/>
            </a:pPr>
            <a:r>
              <a:rPr lang="en">
                <a:solidFill>
                  <a:srgbClr val="333333"/>
                </a:solidFill>
              </a:rPr>
              <a:t>If using, use virtualenv</a:t>
            </a:r>
          </a:p>
          <a:p>
            <a:pPr indent="-298450" lvl="1" marL="914400" rtl="0">
              <a:spcBef>
                <a:spcPts val="0"/>
              </a:spcBef>
              <a:buClr>
                <a:srgbClr val="333333"/>
              </a:buClr>
              <a:buSzPct val="100000"/>
              <a:buChar char="○"/>
            </a:pPr>
            <a:r>
              <a:rPr lang="en">
                <a:solidFill>
                  <a:srgbClr val="333333"/>
                </a:solidFill>
              </a:rPr>
              <a:t>Works with python 2&amp;3</a:t>
            </a:r>
          </a:p>
          <a:p>
            <a:pPr indent="-298450" lvl="1" marL="914400" rtl="0">
              <a:spcBef>
                <a:spcPts val="0"/>
              </a:spcBef>
              <a:buClr>
                <a:srgbClr val="333333"/>
              </a:buClr>
              <a:buSzPct val="100000"/>
              <a:buChar char="○"/>
            </a:pPr>
            <a:r>
              <a:rPr lang="en">
                <a:solidFill>
                  <a:srgbClr val="333333"/>
                </a:solidFill>
              </a:rPr>
              <a:t>Lots of well-written docu</a:t>
            </a:r>
          </a:p>
          <a:p>
            <a:pPr indent="-298450" lvl="0" marL="457200" rtl="0">
              <a:spcBef>
                <a:spcPts val="0"/>
              </a:spcBef>
              <a:buClr>
                <a:srgbClr val="333333"/>
              </a:buClr>
              <a:buSzPct val="100000"/>
              <a:buChar char="●"/>
            </a:pPr>
            <a:r>
              <a:rPr lang="en">
                <a:solidFill>
                  <a:srgbClr val="333333"/>
                </a:solidFill>
              </a:rPr>
              <a:t>Pkg on PyPI so install w/ pip</a:t>
            </a:r>
          </a:p>
          <a:p>
            <a:pPr indent="-298450" lvl="0" marL="457200" rtl="0">
              <a:spcBef>
                <a:spcPts val="0"/>
              </a:spcBef>
              <a:buClr>
                <a:srgbClr val="333333"/>
              </a:buClr>
              <a:buSzPct val="100000"/>
              <a:buChar char="●"/>
            </a:pPr>
            <a:r>
              <a:rPr lang="en">
                <a:solidFill>
                  <a:srgbClr val="333333"/>
                </a:solidFill>
              </a:rPr>
              <a:t>Venv built into python 3</a:t>
            </a:r>
          </a:p>
          <a:p>
            <a:pPr indent="-298450" lvl="1" marL="914400" rtl="0">
              <a:spcBef>
                <a:spcPts val="0"/>
              </a:spcBef>
              <a:buClr>
                <a:srgbClr val="333333"/>
              </a:buClr>
              <a:buSzPct val="100000"/>
              <a:buChar char="○"/>
            </a:pPr>
            <a:r>
              <a:rPr lang="en">
                <a:solidFill>
                  <a:srgbClr val="333333"/>
                </a:solidFill>
              </a:rPr>
              <a:t>Functions the same</a:t>
            </a:r>
          </a:p>
          <a:p>
            <a:pPr indent="-298450" lvl="1" marL="914400">
              <a:spcBef>
                <a:spcPts val="0"/>
              </a:spcBef>
              <a:buClr>
                <a:srgbClr val="333333"/>
              </a:buClr>
              <a:buSzPct val="100000"/>
              <a:buChar char="○"/>
            </a:pPr>
            <a:r>
              <a:rPr lang="en">
                <a:solidFill>
                  <a:srgbClr val="333333"/>
                </a:solidFill>
              </a:rPr>
              <a:t>Commands diff</a:t>
            </a:r>
          </a:p>
          <a:p>
            <a:pPr lvl="0">
              <a:spcBef>
                <a:spcPts val="0"/>
              </a:spcBef>
              <a:buNone/>
            </a:pPr>
            <a:r>
              <a:t/>
            </a:r>
            <a:endParaRPr>
              <a:solidFill>
                <a:srgbClr val="333333"/>
              </a:solidFill>
            </a:endParaRPr>
          </a:p>
          <a:p>
            <a:pPr lvl="0">
              <a:spcBef>
                <a:spcPts val="0"/>
              </a:spcBef>
              <a:buNone/>
            </a:pPr>
            <a:r>
              <a:t/>
            </a:r>
            <a:endParaRPr>
              <a:solidFill>
                <a:srgbClr val="333333"/>
              </a:solidFill>
            </a:endParaRPr>
          </a:p>
          <a:p>
            <a:pPr lvl="0">
              <a:spcBef>
                <a:spcPts val="0"/>
              </a:spcBef>
              <a:buNone/>
            </a:pPr>
            <a:r>
              <a:t/>
            </a:r>
            <a:endParaRPr>
              <a:solidFill>
                <a:srgbClr val="333333"/>
              </a:solidFill>
            </a:endParaRPr>
          </a:p>
          <a:p>
            <a:pPr lvl="0">
              <a:spcBef>
                <a:spcPts val="0"/>
              </a:spcBef>
              <a:buNone/>
            </a:pPr>
            <a:r>
              <a:rPr lang="en">
                <a:solidFill>
                  <a:srgbClr val="333333"/>
                </a:solidFill>
              </a:rPr>
              <a:t>virtualenv and venv are two python packages that create virtual environments. Activating one of these virtual environment packages is probably the first thing you will do when starting a new project.</a:t>
            </a:r>
          </a:p>
          <a:p>
            <a:pPr lvl="0">
              <a:spcBef>
                <a:spcPts val="0"/>
              </a:spcBef>
              <a:buNone/>
            </a:pPr>
            <a:r>
              <a:t/>
            </a:r>
            <a:endParaRPr>
              <a:solidFill>
                <a:srgbClr val="333333"/>
              </a:solidFill>
            </a:endParaRPr>
          </a:p>
          <a:p>
            <a:pPr lvl="0">
              <a:spcBef>
                <a:spcPts val="0"/>
              </a:spcBef>
              <a:buNone/>
            </a:pPr>
            <a:r>
              <a:rPr lang="en">
                <a:solidFill>
                  <a:srgbClr val="333333"/>
                </a:solidFill>
              </a:rPr>
              <a:t>If you’re going to use a virtual environment, I recommend you use virtualenv CLICK, because it works on Python 2 or 3 and has a lot of well-written documentation on it that will explain how it works. It’s a package on PyPi, so you can install it with pip. CLICK</a:t>
            </a:r>
          </a:p>
          <a:p>
            <a:pPr lvl="0">
              <a:spcBef>
                <a:spcPts val="0"/>
              </a:spcBef>
              <a:buNone/>
            </a:pPr>
            <a:r>
              <a:t/>
            </a:r>
            <a:endParaRPr>
              <a:solidFill>
                <a:srgbClr val="333333"/>
              </a:solidFill>
            </a:endParaRPr>
          </a:p>
          <a:p>
            <a:pPr lvl="0" rtl="0">
              <a:spcBef>
                <a:spcPts val="0"/>
              </a:spcBef>
              <a:buNone/>
            </a:pPr>
            <a:r>
              <a:rPr lang="en">
                <a:solidFill>
                  <a:srgbClr val="333333"/>
                </a:solidFill>
              </a:rPr>
              <a:t>Venv works pretty much identically to virtualenv, only it comes included in python 3, so the commands to get it to run are slightly different.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you see the command to create a virtualenv,</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Venv command</a:t>
            </a:r>
          </a:p>
          <a:p>
            <a:pPr indent="-298450" lvl="0" marL="457200" rtl="0">
              <a:spcBef>
                <a:spcPts val="0"/>
              </a:spcBef>
              <a:buSzPct val="100000"/>
              <a:buChar char="●"/>
            </a:pPr>
            <a:r>
              <a:rPr lang="en"/>
              <a:t>Doing same thing</a:t>
            </a:r>
          </a:p>
          <a:p>
            <a:pPr indent="-298450" lvl="0" marL="457200" rtl="0">
              <a:spcBef>
                <a:spcPts val="0"/>
              </a:spcBef>
              <a:buSzPct val="100000"/>
              <a:buChar char="●"/>
            </a:pPr>
            <a:r>
              <a:rPr lang="en"/>
              <a:t>When create, specify where to live</a:t>
            </a:r>
          </a:p>
          <a:p>
            <a:pPr indent="-298450" lvl="0" marL="457200">
              <a:spcBef>
                <a:spcPts val="0"/>
              </a:spcBef>
              <a:buSzPct val="100000"/>
              <a:buChar char="●"/>
            </a:pPr>
            <a:r>
              <a:rPr lang="en"/>
              <a:t>Usually same parent folder</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And here’s the command to create a venv, but they are doing the same thing. </a:t>
            </a:r>
          </a:p>
          <a:p>
            <a:pPr lvl="0">
              <a:spcBef>
                <a:spcPts val="0"/>
              </a:spcBef>
              <a:buNone/>
            </a:pPr>
            <a:r>
              <a:t/>
            </a:r>
            <a:endParaRPr/>
          </a:p>
          <a:p>
            <a:pPr lvl="0" rtl="0">
              <a:spcBef>
                <a:spcPts val="0"/>
              </a:spcBef>
              <a:buNone/>
            </a:pPr>
            <a:r>
              <a:rPr lang="en"/>
              <a:t>When you create a virtual environment, you specify where you want it to live. In most cases, it’s appropriate to have your virtual environment live in the same parent folder as your application.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E.g. one in pizza_app/</a:t>
            </a:r>
          </a:p>
          <a:p>
            <a:pPr indent="-228600" lvl="1" marL="914400">
              <a:spcBef>
                <a:spcPts val="0"/>
              </a:spcBef>
              <a:buChar char="○"/>
            </a:pPr>
            <a:r>
              <a:rPr lang="en"/>
              <a:t>I did this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For example, if I were to install or start up a virtual environment for an app I was writing called pizza app,</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Point activation script to parent folder</a:t>
            </a:r>
          </a:p>
          <a:p>
            <a:pPr indent="-298450" lvl="1" marL="914400" rtl="0">
              <a:spcBef>
                <a:spcPts val="0"/>
              </a:spcBef>
              <a:buSzPct val="100000"/>
              <a:buChar char="○"/>
            </a:pPr>
            <a:r>
              <a:rPr lang="en"/>
              <a:t>Specifying path</a:t>
            </a:r>
          </a:p>
          <a:p>
            <a:pPr indent="-298450" lvl="1" marL="914400" rtl="0">
              <a:spcBef>
                <a:spcPts val="0"/>
              </a:spcBef>
              <a:buSzPct val="100000"/>
              <a:buChar char="○"/>
            </a:pPr>
            <a:r>
              <a:rPr lang="en"/>
              <a:t>Running from inside that folder</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I would </a:t>
            </a:r>
            <a:r>
              <a:rPr lang="en"/>
              <a:t>point the activation script to parent_folder, either by specifying the path or by running the script from inside that folder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Is virtualenv home</a:t>
            </a:r>
          </a:p>
          <a:p>
            <a:pPr indent="-298450" lvl="0" marL="457200">
              <a:spcBef>
                <a:spcPts val="0"/>
              </a:spcBef>
              <a:buSzPct val="100000"/>
              <a:buChar char="●"/>
            </a:pPr>
            <a:r>
              <a:rPr lang="en"/>
              <a:t>Only a reco but good one for beginners</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And then my virtual environment would live there. This is only recommended, but it’s a good recommendation, especially if this is your first time using virtual environments.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Python &amp; pkgs live here isolated</a:t>
            </a:r>
          </a:p>
          <a:p>
            <a:pPr indent="-298450" lvl="0" marL="457200" rtl="0">
              <a:spcBef>
                <a:spcPts val="0"/>
              </a:spcBef>
              <a:buSzPct val="100000"/>
              <a:buChar char="●"/>
            </a:pPr>
            <a:r>
              <a:rPr lang="en"/>
              <a:t>It’s a folder with all your things plus bash script</a:t>
            </a:r>
          </a:p>
          <a:p>
            <a:pPr indent="-298450" lvl="1" marL="914400" rtl="0">
              <a:spcBef>
                <a:spcPts val="0"/>
              </a:spcBef>
              <a:buSzPct val="100000"/>
              <a:buChar char="○"/>
            </a:pPr>
            <a:r>
              <a:rPr lang="en"/>
              <a:t>Modifies sys variables</a:t>
            </a:r>
          </a:p>
          <a:p>
            <a:pPr indent="-298450" lvl="0" marL="457200" rtl="0">
              <a:spcBef>
                <a:spcPts val="0"/>
              </a:spcBef>
              <a:buSzPct val="100000"/>
              <a:buChar char="●"/>
            </a:pPr>
            <a:r>
              <a:rPr lang="en"/>
              <a:t>O</a:t>
            </a:r>
            <a:r>
              <a:rPr lang="en"/>
              <a:t>n creation...</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All the packages you install, as well as the version of python you are using, live isolated in that virtual environment, which is really just a folder for you to keep all your things in, paired with a bash script that modifies system variables.</a:t>
            </a:r>
          </a:p>
          <a:p>
            <a:pPr lvl="0">
              <a:spcBef>
                <a:spcPts val="0"/>
              </a:spcBef>
              <a:buNone/>
            </a:pPr>
            <a:r>
              <a:t/>
            </a:r>
            <a:endParaRPr/>
          </a:p>
          <a:p>
            <a:pPr lvl="0" rtl="0">
              <a:spcBef>
                <a:spcPts val="0"/>
              </a:spcBef>
              <a:buNone/>
            </a:pPr>
            <a:r>
              <a:rPr lang="en"/>
              <a:t>Here’s a brief explanation of what happens when you create a virtual environment...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Make replica of sys python</a:t>
            </a:r>
          </a:p>
          <a:p>
            <a:pPr indent="-298450" lvl="0" marL="457200" rtl="0">
              <a:spcBef>
                <a:spcPts val="0"/>
              </a:spcBef>
              <a:buSzPct val="100000"/>
              <a:buChar char="●"/>
            </a:pPr>
            <a:r>
              <a:rPr lang="en"/>
              <a:t>Can specify version on creation</a:t>
            </a:r>
          </a:p>
          <a:p>
            <a:pPr indent="-298450" lvl="0" marL="457200" rtl="0">
              <a:spcBef>
                <a:spcPts val="0"/>
              </a:spcBef>
              <a:buSzPct val="100000"/>
              <a:buChar char="●"/>
            </a:pPr>
            <a:r>
              <a:rPr lang="en"/>
              <a:t>Final p = virtualenv w/ interpreter tailored to pkgs</a:t>
            </a:r>
          </a:p>
          <a:p>
            <a:pPr indent="-298450" lvl="0" marL="457200" rtl="0">
              <a:spcBef>
                <a:spcPts val="0"/>
              </a:spcBef>
              <a:buSzPct val="100000"/>
              <a:buChar char="●"/>
            </a:pPr>
            <a:r>
              <a:rPr lang="en"/>
              <a:t>When code runs, compiled using that env’s python</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Virtualenv and venv by default make a replica of your system python to use as their own.</a:t>
            </a:r>
          </a:p>
          <a:p>
            <a:pPr lvl="0" rtl="0">
              <a:spcBef>
                <a:spcPts val="0"/>
              </a:spcBef>
              <a:buNone/>
            </a:pPr>
            <a:r>
              <a:t/>
            </a:r>
            <a:endParaRPr/>
          </a:p>
          <a:p>
            <a:pPr lvl="0" rtl="0">
              <a:spcBef>
                <a:spcPts val="0"/>
              </a:spcBef>
              <a:buNone/>
            </a:pPr>
            <a:r>
              <a:rPr lang="en"/>
              <a:t>However, you can specify a specific version of Python upon creation. Either way, you end up with a virtual environment that has its own python interpreter tailored specifically to the packages and python installed on that environment.</a:t>
            </a:r>
          </a:p>
          <a:p>
            <a:pPr lvl="0" rtl="0">
              <a:spcBef>
                <a:spcPts val="0"/>
              </a:spcBef>
              <a:buNone/>
            </a:pPr>
            <a:r>
              <a:t/>
            </a:r>
            <a:endParaRPr/>
          </a:p>
          <a:p>
            <a:pPr lvl="0" rtl="0">
              <a:spcBef>
                <a:spcPts val="0"/>
              </a:spcBef>
              <a:buNone/>
            </a:pPr>
            <a:r>
              <a:rPr lang="en"/>
              <a:t>So, when your app runs code on this virtual environment, it is compiled using that environment’s Python interpreter.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Second google</a:t>
            </a:r>
          </a:p>
          <a:p>
            <a:pPr indent="-298450" lvl="1" marL="914400" rtl="0">
              <a:lnSpc>
                <a:spcPct val="115000"/>
              </a:lnSpc>
              <a:spcBef>
                <a:spcPts val="0"/>
              </a:spcBef>
              <a:buSzPct val="100000"/>
              <a:buChar char="○"/>
            </a:pPr>
            <a:r>
              <a:rPr lang="en"/>
              <a:t>Nothing comprehensive, start to finish</a:t>
            </a:r>
          </a:p>
          <a:p>
            <a:pPr indent="-298450" lvl="0" marL="457200" rtl="0">
              <a:lnSpc>
                <a:spcPct val="115000"/>
              </a:lnSpc>
              <a:spcBef>
                <a:spcPts val="0"/>
              </a:spcBef>
              <a:buSzPct val="91666"/>
              <a:buChar char="●"/>
            </a:pPr>
            <a:r>
              <a:rPr lang="en"/>
              <a:t>Partly bc you don’t know tech terms</a:t>
            </a: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t/>
            </a:r>
            <a:endParaRPr sz="1200">
              <a:solidFill>
                <a:srgbClr val="333333"/>
              </a:solidFill>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rPr>
              <a:t>You refine your query, but still don’t find anything that tells you comprehensively what you ought to do from start to finish in order to get a website up and running. </a:t>
            </a:r>
          </a:p>
          <a:p>
            <a:pPr indent="-304800" lvl="0" marL="457200" rtl="0">
              <a:lnSpc>
                <a:spcPct val="112500"/>
              </a:lnSpc>
              <a:spcBef>
                <a:spcPts val="0"/>
              </a:spcBef>
              <a:spcAft>
                <a:spcPts val="700"/>
              </a:spcAft>
              <a:buClr>
                <a:srgbClr val="333333"/>
              </a:buClr>
              <a:buSzPct val="100000"/>
              <a:buChar char="-"/>
            </a:pPr>
            <a:r>
              <a:rPr lang="en" sz="1200">
                <a:solidFill>
                  <a:srgbClr val="333333"/>
                </a:solidFill>
              </a:rPr>
              <a:t>This is partly because of your google search - As a beginner, you don’t know the technical terms you need to search to get the best and most helpful results.</a:t>
            </a:r>
          </a:p>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 App can point to any venv</a:t>
            </a:r>
          </a:p>
          <a:p>
            <a:pPr indent="-298450" lvl="1" marL="914400" rtl="0">
              <a:spcBef>
                <a:spcPts val="0"/>
              </a:spcBef>
              <a:buSzPct val="100000"/>
              <a:buChar char="○"/>
            </a:pPr>
            <a:r>
              <a:rPr lang="en"/>
              <a:t>Run using that specific v of python &amp; pkgs</a:t>
            </a:r>
          </a:p>
          <a:p>
            <a:pPr indent="-298450" lvl="0" marL="457200" rtl="0">
              <a:spcBef>
                <a:spcPts val="0"/>
              </a:spcBef>
              <a:buSzPct val="100000"/>
              <a:buChar char="●"/>
            </a:pPr>
            <a:r>
              <a:rPr lang="en"/>
              <a:t>Won’t necessarily work</a:t>
            </a:r>
          </a:p>
          <a:p>
            <a:pPr indent="-298450" lvl="0" marL="457200">
              <a:spcBef>
                <a:spcPts val="0"/>
              </a:spcBef>
              <a:buSzPct val="100000"/>
              <a:buChar char="●"/>
            </a:pPr>
            <a:r>
              <a:rPr lang="en"/>
              <a:t>Great way to test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This means that you can point an app to whatever virtual environment you want and try to run it using that specific environment’s packages and python.</a:t>
            </a:r>
          </a:p>
          <a:p>
            <a:pPr lvl="0">
              <a:spcBef>
                <a:spcPts val="0"/>
              </a:spcBef>
              <a:buNone/>
            </a:pPr>
            <a:r>
              <a:t/>
            </a:r>
            <a:endParaRPr/>
          </a:p>
          <a:p>
            <a:pPr lvl="0" rtl="0">
              <a:spcBef>
                <a:spcPts val="0"/>
              </a:spcBef>
              <a:buNone/>
            </a:pPr>
            <a:r>
              <a:rPr lang="en"/>
              <a:t>Will it run successfully? Not necessarily, because some environments might not have all the packages you need, or the python might not be compatible. However, this capability can be very useful for testing apps on different versions of packages or python.</a:t>
            </a:r>
          </a:p>
          <a:p>
            <a:pPr lvl="0" rtl="0">
              <a:spcBef>
                <a:spcPts val="0"/>
              </a:spcBef>
              <a:buNone/>
            </a:pPr>
            <a:r>
              <a:t/>
            </a:r>
            <a:endParaRPr sz="1150">
              <a:solidFill>
                <a:srgbClr val="222426"/>
              </a:solidFill>
            </a:endParaRPr>
          </a:p>
          <a:p>
            <a:pPr lvl="0" rtl="0">
              <a:spcBef>
                <a:spcPts val="0"/>
              </a:spcBef>
              <a:buNone/>
            </a:pPr>
            <a:r>
              <a:t/>
            </a:r>
            <a:endParaRPr>
              <a:solidFill>
                <a:srgbClr val="222426"/>
              </a:solidFill>
              <a:highlight>
                <a:srgbClr val="FFFFFF"/>
              </a:highlight>
            </a:endParaRPr>
          </a:p>
          <a:p>
            <a:pPr lvl="0" rtl="0">
              <a:spcBef>
                <a:spcPts val="0"/>
              </a:spcBef>
              <a:buNone/>
            </a:pPr>
            <a:r>
              <a:t/>
            </a:r>
            <a:endParaRPr>
              <a:solidFill>
                <a:srgbClr val="222426"/>
              </a:solidFill>
              <a:highlight>
                <a:srgbClr val="FFFFFF"/>
              </a:highlight>
            </a:endParaRP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How can app switch?</a:t>
            </a:r>
          </a:p>
          <a:p>
            <a:pPr indent="-298450" lvl="0" marL="457200" rtl="0">
              <a:spcBef>
                <a:spcPts val="0"/>
              </a:spcBef>
              <a:buSzPct val="100000"/>
              <a:buChar char="●"/>
            </a:pPr>
            <a:r>
              <a:rPr lang="en"/>
              <a:t>How does it know?</a:t>
            </a:r>
          </a:p>
          <a:p>
            <a:pPr indent="-298450" lvl="0" marL="457200" rtl="0">
              <a:spcBef>
                <a:spcPts val="0"/>
              </a:spcBef>
              <a:buSzPct val="100000"/>
              <a:buChar char="●"/>
            </a:pPr>
            <a:r>
              <a:rPr lang="en"/>
              <a:t>Bash script</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In that case, how the heck does that happen? How can an app switch between virtual environments? How does it know which one to use? The answer lies in the bash script I mentioned that is a key part of virtual environments.</a:t>
            </a:r>
          </a:p>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To run a virtualenv, must activate</a:t>
            </a:r>
          </a:p>
          <a:p>
            <a:pPr indent="-298450" lvl="0" marL="457200" rtl="0">
              <a:spcBef>
                <a:spcPts val="0"/>
              </a:spcBef>
              <a:buSzPct val="100000"/>
              <a:buChar char="●"/>
            </a:pPr>
            <a:r>
              <a:rPr lang="en"/>
              <a:t>This command from parent folder to execute activation script</a:t>
            </a: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a:spcBef>
                <a:spcPts val="0"/>
              </a:spcBef>
              <a:buChar char="-"/>
            </a:pPr>
            <a:r>
              <a:rPr lang="en"/>
              <a:t>Once you’ve created a virtual environment, you must activate it. To do that, you run this bash script  called activate using this command from the parent folder. This executes the file designated in the path you provide, which here is the activate script,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Lives in bin/</a:t>
            </a:r>
          </a:p>
          <a:p>
            <a:pPr lvl="0">
              <a:spcBef>
                <a:spcPts val="0"/>
              </a:spcBef>
              <a:buNone/>
            </a:pPr>
            <a:r>
              <a:t/>
            </a:r>
            <a:endParaRPr/>
          </a:p>
          <a:p>
            <a:pPr lvl="0">
              <a:spcBef>
                <a:spcPts val="0"/>
              </a:spcBef>
              <a:buNone/>
            </a:pPr>
            <a:r>
              <a:t/>
            </a:r>
            <a:endParaRPr/>
          </a:p>
          <a:p>
            <a:pPr lvl="0" rtl="0">
              <a:spcBef>
                <a:spcPts val="0"/>
              </a:spcBef>
              <a:buNone/>
            </a:pPr>
            <a:r>
              <a:rPr lang="en"/>
              <a:t>That lives in the bin folder of your virtual env. What this script does is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Modifies $PATH</a:t>
            </a:r>
          </a:p>
          <a:p>
            <a:pPr indent="-298450" lvl="1" marL="914400" rtl="0">
              <a:spcBef>
                <a:spcPts val="0"/>
              </a:spcBef>
              <a:buSzPct val="100000"/>
              <a:buChar char="○"/>
            </a:pPr>
            <a:r>
              <a:rPr lang="en"/>
              <a:t>System-level var</a:t>
            </a:r>
          </a:p>
          <a:p>
            <a:pPr indent="-298450" lvl="1" marL="914400" rtl="0">
              <a:spcBef>
                <a:spcPts val="0"/>
              </a:spcBef>
              <a:buSzPct val="100000"/>
              <a:buChar char="○"/>
            </a:pPr>
            <a:r>
              <a:rPr lang="en"/>
              <a:t>Tells set of directories in which live executables</a:t>
            </a:r>
          </a:p>
          <a:p>
            <a:pPr indent="-298450" lvl="1" marL="914400" rtl="0">
              <a:spcBef>
                <a:spcPts val="0"/>
              </a:spcBef>
              <a:buSzPct val="100000"/>
              <a:buChar char="○"/>
            </a:pPr>
            <a:r>
              <a:rPr lang="en"/>
              <a:t>I.e. Tells Python where to find binary files for pkgs</a:t>
            </a:r>
          </a:p>
          <a:p>
            <a:pPr indent="-298450" lvl="0" marL="457200" rtl="0">
              <a:spcBef>
                <a:spcPts val="0"/>
              </a:spcBef>
              <a:buSzPct val="100000"/>
              <a:buChar char="●"/>
            </a:pPr>
            <a:r>
              <a:rPr lang="en"/>
              <a:t>Similar to sys.path mod</a:t>
            </a:r>
          </a:p>
          <a:p>
            <a:pPr indent="-298450" lvl="0" marL="457200" rtl="0">
              <a:spcBef>
                <a:spcPts val="0"/>
              </a:spcBef>
              <a:buSzPct val="100000"/>
              <a:buChar char="●"/>
            </a:pPr>
            <a:r>
              <a:rPr lang="en"/>
              <a:t>Prepends path to venv pkgs at beginning</a:t>
            </a:r>
          </a:p>
          <a:p>
            <a:pPr lvl="0">
              <a:spcBef>
                <a:spcPts val="0"/>
              </a:spcBef>
              <a:buNone/>
            </a:pPr>
            <a:r>
              <a:t/>
            </a:r>
            <a:endParaRPr/>
          </a:p>
          <a:p>
            <a:pPr lvl="0">
              <a:spcBef>
                <a:spcPts val="0"/>
              </a:spcBef>
              <a:buNone/>
            </a:pPr>
            <a:r>
              <a:t/>
            </a:r>
            <a:endParaRPr/>
          </a:p>
          <a:p>
            <a:pPr lvl="0">
              <a:spcBef>
                <a:spcPts val="0"/>
              </a:spcBef>
              <a:buNone/>
            </a:pPr>
            <a:r>
              <a:rPr lang="en"/>
              <a:t>It modifies your $PATH variable. This variable is a system-level variable that tells you a set of directories in which executable programs are located - in other words, this tells you in which folder to find your python interpreter and the binary files for all the packages you have installed.</a:t>
            </a:r>
          </a:p>
          <a:p>
            <a:pPr lvl="0">
              <a:spcBef>
                <a:spcPts val="0"/>
              </a:spcBef>
              <a:buNone/>
            </a:pPr>
            <a:r>
              <a:t/>
            </a:r>
            <a:endParaRPr/>
          </a:p>
          <a:p>
            <a:pPr lvl="0" rtl="0">
              <a:spcBef>
                <a:spcPts val="0"/>
              </a:spcBef>
              <a:buNone/>
            </a:pPr>
            <a:r>
              <a:rPr lang="en"/>
              <a:t>Similar to the sys.path modification I mentioned before, the activate script prepends the file path to the virtual environment packages at the beginning of the $PATH variable. Then at runtime, your system will look for programs and scripts in the order the directories are listed.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a:t>
            </a:r>
          </a:p>
          <a:p>
            <a:pPr lvl="0" rtl="0">
              <a:spcBef>
                <a:spcPts val="0"/>
              </a:spcBef>
              <a:buNone/>
            </a:pPr>
            <a:r>
              <a:rPr lang="en"/>
              <a:t>Prior to activating a virtual environment, the $PATH variable will look something like this, with each directory separated by a colon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Then you run the activate script,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AFTER</a:t>
            </a:r>
          </a:p>
          <a:p>
            <a:pPr lvl="0" rtl="0">
              <a:spcBef>
                <a:spcPts val="0"/>
              </a:spcBef>
              <a:buNone/>
            </a:pPr>
            <a:r>
              <a:rPr lang="en"/>
              <a:t>And this time you will see that the first path is the path to the binary in your virtual environment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When done, deactivate</a:t>
            </a:r>
          </a:p>
          <a:p>
            <a:pPr indent="-298450" lvl="0" marL="457200" rtl="0">
              <a:spcBef>
                <a:spcPts val="0"/>
              </a:spcBef>
              <a:buSzPct val="100000"/>
              <a:buChar char="●"/>
            </a:pPr>
            <a:r>
              <a:rPr lang="en"/>
              <a:t>Triggers function in activate script</a:t>
            </a:r>
          </a:p>
          <a:p>
            <a:pPr indent="-298450" lvl="0" marL="457200" rtl="0">
              <a:spcBef>
                <a:spcPts val="0"/>
              </a:spcBef>
              <a:buSzPct val="100000"/>
              <a:buChar char="●"/>
            </a:pPr>
            <a:r>
              <a:rPr lang="en"/>
              <a:t>Removes dirs from $PATH</a:t>
            </a:r>
          </a:p>
          <a:p>
            <a:pPr lvl="0">
              <a:spcBef>
                <a:spcPts val="0"/>
              </a:spcBef>
              <a:buNone/>
            </a:pPr>
            <a:r>
              <a:t/>
            </a:r>
            <a:endParaRPr/>
          </a:p>
          <a:p>
            <a:pPr lvl="0">
              <a:spcBef>
                <a:spcPts val="0"/>
              </a:spcBef>
              <a:buNone/>
            </a:pPr>
            <a:r>
              <a:t/>
            </a:r>
            <a:endParaRPr/>
          </a:p>
          <a:p>
            <a:pPr lvl="0" rtl="0">
              <a:spcBef>
                <a:spcPts val="0"/>
              </a:spcBef>
              <a:buNone/>
            </a:pPr>
            <a:r>
              <a:rPr lang="en"/>
              <a:t>When you are done working for the time being and want to reset everything, just run `deactivate`, this will trigger a function in the activate script that removes the virtual environment directories from your path</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when you want to use virtual environment, you can google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This is to say, there is a TON of information out there related to this topic</a:t>
            </a:r>
          </a:p>
          <a:p>
            <a:pPr indent="-298450" lvl="0" marL="457200" rtl="0">
              <a:lnSpc>
                <a:spcPct val="115000"/>
              </a:lnSpc>
              <a:spcBef>
                <a:spcPts val="0"/>
              </a:spcBef>
              <a:buSzPct val="100000"/>
              <a:buChar char="●"/>
            </a:pPr>
            <a:r>
              <a:rPr lang="en"/>
              <a:t>Finding helpful information and sifting through it is hard</a:t>
            </a:r>
          </a:p>
          <a:p>
            <a:pPr indent="-298450" lvl="0" marL="457200" rtl="0">
              <a:lnSpc>
                <a:spcPct val="115000"/>
              </a:lnSpc>
              <a:spcBef>
                <a:spcPts val="0"/>
              </a:spcBef>
              <a:buSzPct val="100000"/>
              <a:buChar char="●"/>
            </a:pPr>
            <a:r>
              <a:rPr lang="en"/>
              <a:t>Googling is hard</a:t>
            </a:r>
          </a:p>
          <a:p>
            <a:pPr indent="-298450" lvl="0" marL="457200" rtl="0">
              <a:lnSpc>
                <a:spcPct val="115000"/>
              </a:lnSpc>
              <a:spcBef>
                <a:spcPts val="0"/>
              </a:spcBef>
              <a:buSzPct val="100000"/>
              <a:buChar char="●"/>
            </a:pPr>
            <a:r>
              <a:rPr lang="en"/>
              <a:t>While we’re gonna get specific about how to build an app</a:t>
            </a:r>
          </a:p>
          <a:p>
            <a:pPr indent="-298450" lvl="0" marL="457200" rtl="0">
              <a:lnSpc>
                <a:spcPct val="115000"/>
              </a:lnSpc>
              <a:spcBef>
                <a:spcPts val="0"/>
              </a:spcBef>
              <a:buSzPct val="100000"/>
              <a:buChar char="●"/>
            </a:pPr>
            <a:r>
              <a:rPr lang="en"/>
              <a:t>Underlying goal of this talk is to make that process easier and set you up with the knowledge you need to help yourself as you go through the steps of making a web app</a:t>
            </a:r>
          </a:p>
          <a:p>
            <a:pPr indent="-298450" lvl="0" marL="457200" rtl="0">
              <a:lnSpc>
                <a:spcPct val="115000"/>
              </a:lnSpc>
              <a:spcBef>
                <a:spcPts val="0"/>
              </a:spcBef>
              <a:buSzPct val="100000"/>
              <a:buChar char="●"/>
            </a:pPr>
            <a:r>
              <a:rPr lang="en"/>
              <a:t>Getting specific helps</a:t>
            </a:r>
          </a:p>
          <a:p>
            <a:pPr indent="-298450" lvl="0" marL="457200" rtl="0">
              <a:lnSpc>
                <a:spcPct val="115000"/>
              </a:lnSpc>
              <a:spcBef>
                <a:spcPts val="0"/>
              </a:spcBef>
              <a:buSzPct val="100000"/>
              <a:buChar char="●"/>
            </a:pPr>
            <a:r>
              <a:rPr lang="en"/>
              <a:t>Way to do that is to know more tech terms</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You’re going to learn a lot in this talk, but the most valuable and easiest to implement takeaway will be the ability to form google queries that help you find the best information to help you.</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I have found that being as specific as possible with technical terms yields the best results. For example, if I were to look up how to build a website, I might search something like this: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Now venv</a:t>
            </a:r>
          </a:p>
          <a:p>
            <a:pPr indent="-298450" lvl="0" marL="457200" rtl="0">
              <a:spcBef>
                <a:spcPts val="0"/>
              </a:spcBef>
              <a:buSzPct val="100000"/>
              <a:buChar char="●"/>
            </a:pPr>
            <a:r>
              <a:rPr lang="en"/>
              <a:t>Looks like this</a:t>
            </a:r>
          </a:p>
          <a:p>
            <a:pPr lvl="0" rtl="0">
              <a:lnSpc>
                <a:spcPct val="115000"/>
              </a:lnSpc>
              <a:spcBef>
                <a:spcPts val="0"/>
              </a:spcBef>
              <a:spcAft>
                <a:spcPts val="1600"/>
              </a:spcAft>
              <a:buClr>
                <a:schemeClr val="dk1"/>
              </a:buClr>
              <a:buSzPct val="100000"/>
              <a:buFont typeface="Arial"/>
              <a:buNone/>
            </a:pPr>
            <a:r>
              <a:t/>
            </a:r>
            <a:endParaRPr>
              <a:solidFill>
                <a:schemeClr val="dk2"/>
              </a:solidFill>
            </a:endParaRPr>
          </a:p>
          <a:p>
            <a:pPr lvl="0" rtl="0">
              <a:lnSpc>
                <a:spcPct val="115000"/>
              </a:lnSpc>
              <a:spcBef>
                <a:spcPts val="0"/>
              </a:spcBef>
              <a:spcAft>
                <a:spcPts val="1600"/>
              </a:spcAft>
              <a:buClr>
                <a:schemeClr val="dk1"/>
              </a:buClr>
              <a:buSzPct val="100000"/>
              <a:buFont typeface="Arial"/>
              <a:buNone/>
            </a:pPr>
            <a:r>
              <a:rPr lang="en">
                <a:solidFill>
                  <a:schemeClr val="dk2"/>
                </a:solidFill>
              </a:rPr>
              <a:t>So in terms of piecing together your app, you now have the knowledge you need to install and set up a virtual environment. Here’s how it looks so far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INTERACT</a:t>
            </a:r>
          </a:p>
          <a:p>
            <a:pPr indent="-298450" lvl="0" marL="457200" rtl="0">
              <a:spcBef>
                <a:spcPts val="0"/>
              </a:spcBef>
              <a:buSzPct val="100000"/>
              <a:buChar char="●"/>
            </a:pPr>
            <a:r>
              <a:rPr lang="en"/>
              <a:t>Pkgs &amp; python on venv</a:t>
            </a:r>
          </a:p>
          <a:p>
            <a:pPr indent="-298450" lvl="0" marL="457200" rtl="0">
              <a:spcBef>
                <a:spcPts val="0"/>
              </a:spcBef>
              <a:buSzPct val="100000"/>
              <a:buChar char="●"/>
            </a:pPr>
            <a:r>
              <a:rPr lang="en"/>
              <a:t>Need other ingredients</a:t>
            </a:r>
          </a:p>
          <a:p>
            <a:pPr lvl="0">
              <a:spcBef>
                <a:spcPts val="0"/>
              </a:spcBef>
              <a:buNone/>
            </a:pPr>
            <a:r>
              <a:t/>
            </a:r>
            <a:endParaRPr/>
          </a:p>
          <a:p>
            <a:pPr lv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You have your virtual environment living in a folder on your operating system, that has a version of python and some packages installed</a:t>
            </a:r>
          </a:p>
          <a:p>
            <a:pPr indent="-228600" lvl="0" marL="457200">
              <a:spcBef>
                <a:spcPts val="0"/>
              </a:spcBef>
              <a:buChar char="-"/>
            </a:pPr>
            <a:r>
              <a:rPr lang="en"/>
              <a:t>This is a pretty good start. But there are other ingredients you need to build your own app, so let’s talk about those.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00000"/>
              </a:lnSpc>
              <a:spcBef>
                <a:spcPts val="0"/>
              </a:spcBef>
              <a:spcAft>
                <a:spcPts val="0"/>
              </a:spcAft>
              <a:buClr>
                <a:srgbClr val="333333"/>
              </a:buClr>
              <a:buSzPct val="91666"/>
              <a:buChar char="●"/>
            </a:pPr>
            <a:r>
              <a:rPr lang="en" sz="1200">
                <a:solidFill>
                  <a:srgbClr val="333333"/>
                </a:solidFill>
                <a:highlight>
                  <a:srgbClr val="FFFFFF"/>
                </a:highlight>
              </a:rPr>
              <a:t>Important arch decision</a:t>
            </a:r>
          </a:p>
          <a:p>
            <a:pPr indent="-304800" lvl="0" marL="457200" rtl="0">
              <a:lnSpc>
                <a:spcPct val="100000"/>
              </a:lnSpc>
              <a:spcBef>
                <a:spcPts val="0"/>
              </a:spcBef>
              <a:spcAft>
                <a:spcPts val="0"/>
              </a:spcAft>
              <a:buClr>
                <a:srgbClr val="333333"/>
              </a:buClr>
              <a:buSzPct val="100000"/>
              <a:buChar char="●"/>
            </a:pPr>
            <a:r>
              <a:rPr lang="en" sz="1200">
                <a:solidFill>
                  <a:srgbClr val="333333"/>
                </a:solidFill>
                <a:highlight>
                  <a:srgbClr val="FFFFFF"/>
                </a:highlight>
              </a:rPr>
              <a:t>Don’t nec need db</a:t>
            </a:r>
          </a:p>
          <a:p>
            <a:pPr indent="-304800" lvl="1" marL="914400" rtl="0">
              <a:lnSpc>
                <a:spcPct val="100000"/>
              </a:lnSpc>
              <a:spcBef>
                <a:spcPts val="0"/>
              </a:spcBef>
              <a:spcAft>
                <a:spcPts val="0"/>
              </a:spcAft>
              <a:buClr>
                <a:srgbClr val="333333"/>
              </a:buClr>
              <a:buSzPct val="100000"/>
              <a:buChar char="○"/>
            </a:pPr>
            <a:r>
              <a:rPr lang="en" sz="1200">
                <a:solidFill>
                  <a:srgbClr val="333333"/>
                </a:solidFill>
                <a:highlight>
                  <a:srgbClr val="FFFFFF"/>
                </a:highlight>
              </a:rPr>
              <a:t>JSON file</a:t>
            </a:r>
          </a:p>
          <a:p>
            <a:pPr indent="-304800" lvl="1" marL="914400" rtl="0">
              <a:lnSpc>
                <a:spcPct val="100000"/>
              </a:lnSpc>
              <a:spcBef>
                <a:spcPts val="0"/>
              </a:spcBef>
              <a:spcAft>
                <a:spcPts val="0"/>
              </a:spcAft>
              <a:buClr>
                <a:srgbClr val="333333"/>
              </a:buClr>
              <a:buSzPct val="100000"/>
              <a:buChar char="○"/>
            </a:pPr>
            <a:r>
              <a:rPr lang="en" sz="1200">
                <a:solidFill>
                  <a:srgbClr val="333333"/>
                </a:solidFill>
                <a:highlight>
                  <a:srgbClr val="FFFFFF"/>
                </a:highlight>
              </a:rPr>
              <a:t>Cloud storage</a:t>
            </a:r>
          </a:p>
          <a:p>
            <a:pPr indent="-304800" lvl="1" marL="914400" rtl="0">
              <a:lnSpc>
                <a:spcPct val="100000"/>
              </a:lnSpc>
              <a:spcBef>
                <a:spcPts val="0"/>
              </a:spcBef>
              <a:spcAft>
                <a:spcPts val="0"/>
              </a:spcAft>
              <a:buClr>
                <a:srgbClr val="333333"/>
              </a:buClr>
              <a:buSzPct val="100000"/>
              <a:buChar char="○"/>
            </a:pPr>
            <a:r>
              <a:rPr lang="en" sz="1200">
                <a:solidFill>
                  <a:srgbClr val="333333"/>
                </a:solidFill>
                <a:highlight>
                  <a:srgbClr val="FFFFFF"/>
                </a:highlight>
              </a:rPr>
              <a:t>Both lack setup complexity</a:t>
            </a:r>
          </a:p>
          <a:p>
            <a:pPr indent="-304800" lvl="0" marL="457200" rtl="0">
              <a:lnSpc>
                <a:spcPct val="100000"/>
              </a:lnSpc>
              <a:spcBef>
                <a:spcPts val="0"/>
              </a:spcBef>
              <a:spcAft>
                <a:spcPts val="0"/>
              </a:spcAft>
              <a:buClr>
                <a:srgbClr val="333333"/>
              </a:buClr>
              <a:buSzPct val="100000"/>
              <a:buChar char="●"/>
            </a:pPr>
            <a:r>
              <a:rPr lang="en" sz="1200">
                <a:solidFill>
                  <a:srgbClr val="333333"/>
                </a:solidFill>
                <a:highlight>
                  <a:srgbClr val="FFFFFF"/>
                </a:highlight>
              </a:rPr>
              <a:t>Lack of time</a:t>
            </a:r>
          </a:p>
          <a:p>
            <a:pPr indent="-304800" lvl="0" marL="457200" rtl="0">
              <a:lnSpc>
                <a:spcPct val="100000"/>
              </a:lnSpc>
              <a:spcBef>
                <a:spcPts val="0"/>
              </a:spcBef>
              <a:spcAft>
                <a:spcPts val="0"/>
              </a:spcAft>
              <a:buClr>
                <a:srgbClr val="333333"/>
              </a:buClr>
              <a:buSzPct val="100000"/>
              <a:buChar char="●"/>
            </a:pPr>
            <a:r>
              <a:rPr lang="en" sz="1200">
                <a:solidFill>
                  <a:srgbClr val="333333"/>
                </a:solidFill>
                <a:highlight>
                  <a:srgbClr val="FFFFFF"/>
                </a:highlight>
              </a:rPr>
              <a:t>Tried and true common dbs in python eco</a:t>
            </a:r>
          </a:p>
          <a:p>
            <a:pPr lvl="0" rtl="0">
              <a:lnSpc>
                <a:spcPct val="100000"/>
              </a:lnSpc>
              <a:spcBef>
                <a:spcPts val="0"/>
              </a:spcBef>
              <a:spcAft>
                <a:spcPts val="0"/>
              </a:spcAft>
              <a:buNone/>
            </a:pPr>
            <a:r>
              <a:t/>
            </a:r>
            <a:endParaRPr sz="1200">
              <a:solidFill>
                <a:srgbClr val="333333"/>
              </a:solidFill>
              <a:highlight>
                <a:srgbClr val="FFFFFF"/>
              </a:highlight>
            </a:endParaRPr>
          </a:p>
          <a:p>
            <a:pPr lvl="0" rtl="0">
              <a:lnSpc>
                <a:spcPct val="100000"/>
              </a:lnSpc>
              <a:spcBef>
                <a:spcPts val="0"/>
              </a:spcBef>
              <a:spcAft>
                <a:spcPts val="0"/>
              </a:spcAft>
              <a:buNone/>
            </a:pPr>
            <a:r>
              <a:t/>
            </a:r>
            <a:endParaRPr sz="1200">
              <a:solidFill>
                <a:srgbClr val="333333"/>
              </a:solidFill>
              <a:highlight>
                <a:srgbClr val="FFFFFF"/>
              </a:highlight>
            </a:endParaRPr>
          </a:p>
          <a:p>
            <a:pPr lvl="0" rtl="0">
              <a:lnSpc>
                <a:spcPct val="100000"/>
              </a:lnSpc>
              <a:spcBef>
                <a:spcPts val="0"/>
              </a:spcBef>
              <a:spcAft>
                <a:spcPts val="0"/>
              </a:spcAft>
              <a:buNone/>
            </a:pPr>
            <a:r>
              <a:rPr lang="en" sz="1200">
                <a:solidFill>
                  <a:srgbClr val="333333"/>
                </a:solidFill>
                <a:highlight>
                  <a:srgbClr val="FFFFFF"/>
                </a:highlight>
              </a:rPr>
              <a:t>An important architectural decision for any app is how to store data.</a:t>
            </a:r>
          </a:p>
          <a:p>
            <a:pPr lvl="0" rtl="0">
              <a:lnSpc>
                <a:spcPct val="100000"/>
              </a:lnSpc>
              <a:spcBef>
                <a:spcPts val="0"/>
              </a:spcBef>
              <a:spcAft>
                <a:spcPts val="0"/>
              </a:spcAft>
              <a:buNone/>
            </a:pPr>
            <a:r>
              <a:t/>
            </a:r>
            <a:endParaRPr sz="1200">
              <a:solidFill>
                <a:srgbClr val="333333"/>
              </a:solidFill>
              <a:highlight>
                <a:srgbClr val="FFFFFF"/>
              </a:highlight>
            </a:endParaRPr>
          </a:p>
          <a:p>
            <a:pPr lvl="0" rtl="0">
              <a:lnSpc>
                <a:spcPct val="100000"/>
              </a:lnSpc>
              <a:spcBef>
                <a:spcPts val="0"/>
              </a:spcBef>
              <a:spcAft>
                <a:spcPts val="0"/>
              </a:spcAft>
              <a:buNone/>
            </a:pPr>
            <a:r>
              <a:rPr lang="en" sz="1200">
                <a:solidFill>
                  <a:srgbClr val="333333"/>
                </a:solidFill>
              </a:rPr>
              <a:t>Technically speaking, you don’t necessarily need to set up a database to accomplish persisted data. You have a huge variety of options that don’t require the setup or have the complexity of a database. You could go as simple as using a json file in your app, or go for cloud storage, which requires some set up but is often very lightweight when compared to the configuration and schema definitions and server space required to host a database.</a:t>
            </a: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rPr lang="en" sz="1200">
                <a:solidFill>
                  <a:srgbClr val="333333"/>
                </a:solidFill>
                <a:highlight>
                  <a:srgbClr val="FFFFFF"/>
                </a:highlight>
              </a:rPr>
              <a:t>As there’s not time to cover all of those options, I focus here on the tried-and-true, super common databases, that you are likely to encounter in the Python ecosystem.</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t/>
            </a:r>
            <a:endParaRPr sz="1200">
              <a:solidFill>
                <a:srgbClr val="333333"/>
              </a:solidFill>
              <a:highlight>
                <a:srgbClr val="FFFFFF"/>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t/>
            </a:r>
            <a:endParaRPr sz="1200">
              <a:solidFill>
                <a:srgbClr val="333333"/>
              </a:solidFill>
              <a:highlight>
                <a:srgbClr val="FFFFFF"/>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t/>
            </a:r>
            <a:endParaRPr sz="1200">
              <a:solidFill>
                <a:srgbClr val="333333"/>
              </a:solidFill>
              <a:highlight>
                <a:srgbClr val="FFFFFF"/>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Choose for pet proj or app prototype</a:t>
            </a:r>
          </a:p>
          <a:p>
            <a:pPr indent="-298450" lvl="0" marL="457200" rtl="0">
              <a:spcBef>
                <a:spcPts val="0"/>
              </a:spcBef>
              <a:buSzPct val="100000"/>
              <a:buChar char="●"/>
            </a:pPr>
            <a:r>
              <a:rPr lang="en"/>
              <a:t>Store entire db in single file on disk</a:t>
            </a:r>
          </a:p>
          <a:p>
            <a:pPr indent="-298450" lvl="0" marL="457200" rtl="0">
              <a:spcBef>
                <a:spcPts val="0"/>
              </a:spcBef>
              <a:buSzPct val="100000"/>
              <a:buChar char="●"/>
            </a:pPr>
            <a:r>
              <a:rPr lang="en"/>
              <a:t>Zoolander</a:t>
            </a: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rPr lang="en" sz="1200">
                <a:solidFill>
                  <a:srgbClr val="333333"/>
                </a:solidFill>
              </a:rPr>
              <a:t>SQLite is the one you choose for a light-weight pet project or an application prototype.</a:t>
            </a: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rPr lang="en" sz="1200">
                <a:solidFill>
                  <a:srgbClr val="333333"/>
                </a:solidFill>
              </a:rPr>
              <a:t>SQLite stores the entire database in a single file on disk. This means it lives right on your computer.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t/>
            </a:r>
            <a:endParaRPr sz="1200">
              <a:solidFill>
                <a:srgbClr val="333333"/>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Included in python 2.7+ so n</a:t>
            </a:r>
            <a:r>
              <a:rPr lang="en"/>
              <a:t>o extra pkgs req</a:t>
            </a:r>
          </a:p>
          <a:p>
            <a:pPr indent="-298450" lvl="0" marL="457200" rtl="0">
              <a:spcBef>
                <a:spcPts val="0"/>
              </a:spcBef>
              <a:buSzPct val="100000"/>
              <a:buChar char="●"/>
            </a:pPr>
            <a:r>
              <a:rPr lang="en"/>
              <a:t>Other two need extra pkgs</a:t>
            </a:r>
          </a:p>
          <a:p>
            <a:pPr indent="-298450" lvl="0" marL="457200" rtl="0">
              <a:spcBef>
                <a:spcPts val="0"/>
              </a:spcBef>
              <a:buSzPct val="100000"/>
              <a:buChar char="●"/>
            </a:pPr>
            <a:r>
              <a:rPr lang="en"/>
              <a:t>Best for small for many reasons</a:t>
            </a:r>
          </a:p>
          <a:p>
            <a:pPr indent="-298450" lvl="1" marL="914400" rtl="0">
              <a:spcBef>
                <a:spcPts val="0"/>
              </a:spcBef>
              <a:buSzPct val="100000"/>
              <a:buChar char="○"/>
            </a:pPr>
            <a:r>
              <a:rPr lang="en"/>
              <a:t>Doesn’t scale well</a:t>
            </a:r>
          </a:p>
          <a:p>
            <a:pPr indent="-228600" lvl="2" marL="1371600" rtl="0">
              <a:spcBef>
                <a:spcPts val="0"/>
              </a:spcBef>
              <a:buChar char="■"/>
            </a:pPr>
            <a:r>
              <a:rPr lang="en"/>
              <a:t>Single connection</a:t>
            </a:r>
          </a:p>
          <a:p>
            <a:pPr indent="-228600" lvl="2" marL="1371600" rtl="0">
              <a:spcBef>
                <a:spcPts val="0"/>
              </a:spcBef>
              <a:buChar char="■"/>
            </a:pPr>
            <a:r>
              <a:rPr lang="en"/>
              <a:t>No sharding</a:t>
            </a:r>
          </a:p>
          <a:p>
            <a:pPr indent="-228600" lvl="2" marL="1371600" rtl="0">
              <a:spcBef>
                <a:spcPts val="0"/>
              </a:spcBef>
              <a:buChar char="■"/>
            </a:pPr>
            <a:r>
              <a:rPr lang="en"/>
              <a:t>Advanced column types</a:t>
            </a:r>
          </a:p>
          <a:p>
            <a:pPr indent="-298450" lvl="0" marL="457200" rtl="0">
              <a:spcBef>
                <a:spcPts val="0"/>
              </a:spcBef>
              <a:buSzPct val="100000"/>
              <a:buChar char="●"/>
            </a:pPr>
            <a:r>
              <a:rPr lang="en"/>
              <a:t>Possible to port to larger DB</a:t>
            </a:r>
          </a:p>
          <a:p>
            <a:pPr indent="-298450" lvl="0" marL="457200" rtl="0">
              <a:spcBef>
                <a:spcPts val="0"/>
              </a:spcBef>
              <a:buSzPct val="100000"/>
              <a:buChar char="●"/>
            </a:pPr>
            <a:r>
              <a:rPr lang="en"/>
              <a:t>Ref docu from beginning</a:t>
            </a: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t/>
            </a:r>
            <a:endParaRPr sz="1200">
              <a:solidFill>
                <a:srgbClr val="333333"/>
              </a:solidFill>
            </a:endParaRPr>
          </a:p>
          <a:p>
            <a:pPr lvl="0" rtl="0">
              <a:lnSpc>
                <a:spcPct val="100000"/>
              </a:lnSpc>
              <a:spcBef>
                <a:spcPts val="0"/>
              </a:spcBef>
              <a:spcAft>
                <a:spcPts val="0"/>
              </a:spcAft>
              <a:buNone/>
            </a:pPr>
            <a:r>
              <a:rPr lang="en" sz="1200">
                <a:solidFill>
                  <a:srgbClr val="333333"/>
                </a:solidFill>
              </a:rPr>
              <a:t>It’s included in Python from versions 2.7 on, so it doesn’t require any extra packages in order to be queried, as the other two do.</a:t>
            </a: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rPr lang="en" sz="1200">
                <a:solidFill>
                  <a:srgbClr val="333333"/>
                </a:solidFill>
              </a:rPr>
              <a:t>It’s best suited for smaller projects for many reasons, but the main reason is that it doesn’t scale well. It only supports a single connection, does not allow for sharding when rows get too big, and does not support many advanced column types.</a:t>
            </a: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rPr lang="en" sz="1200">
                <a:solidFill>
                  <a:srgbClr val="333333"/>
                </a:solidFill>
              </a:rPr>
              <a:t>Fortunately, it is possible to port it to a larger database once your app is ready for production.</a:t>
            </a:r>
          </a:p>
          <a:p>
            <a:pPr indent="-304800" lvl="0" marL="457200" rtl="0">
              <a:lnSpc>
                <a:spcPct val="112500"/>
              </a:lnSpc>
              <a:spcBef>
                <a:spcPts val="0"/>
              </a:spcBef>
              <a:spcAft>
                <a:spcPts val="700"/>
              </a:spcAft>
              <a:buClr>
                <a:srgbClr val="333333"/>
              </a:buClr>
              <a:buSzPct val="100000"/>
              <a:buChar char="●"/>
            </a:pPr>
            <a:r>
              <a:rPr lang="en" sz="1200">
                <a:solidFill>
                  <a:srgbClr val="333333"/>
                </a:solidFill>
              </a:rPr>
              <a:t>If you’ll recall the sqlite documentation I showed at the beginning of this presentation</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Starts to make more sense</a:t>
            </a:r>
          </a:p>
          <a:p>
            <a:pPr indent="-298450" lvl="0" marL="457200" rtl="0">
              <a:spcBef>
                <a:spcPts val="0"/>
              </a:spcBef>
              <a:buSzPct val="100000"/>
              <a:buChar char="●"/>
            </a:pPr>
            <a:r>
              <a:rPr lang="en"/>
              <a:t>This is more tech v of what I said</a:t>
            </a:r>
          </a:p>
          <a:p>
            <a:pPr indent="-298450" lvl="0" marL="457200" rtl="0">
              <a:spcBef>
                <a:spcPts val="0"/>
              </a:spcBef>
              <a:buSzPct val="100000"/>
              <a:buChar char="●"/>
            </a:pPr>
            <a:r>
              <a:rPr lang="en"/>
              <a:t>Last line = move to larger db</a:t>
            </a: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t/>
            </a:r>
            <a:endParaRPr sz="1200">
              <a:solidFill>
                <a:srgbClr val="333333"/>
              </a:solidFill>
            </a:endParaRPr>
          </a:p>
          <a:p>
            <a:pPr lvl="0" rtl="0">
              <a:lnSpc>
                <a:spcPct val="112500"/>
              </a:lnSpc>
              <a:spcBef>
                <a:spcPts val="0"/>
              </a:spcBef>
              <a:spcAft>
                <a:spcPts val="700"/>
              </a:spcAft>
              <a:buNone/>
            </a:pPr>
            <a:r>
              <a:t/>
            </a:r>
            <a:endParaRPr sz="1200">
              <a:solidFill>
                <a:srgbClr val="333333"/>
              </a:solidFill>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rPr>
              <a:t>It starts to make a little more sense</a:t>
            </a:r>
          </a:p>
          <a:p>
            <a:pPr indent="-304800" lvl="0" marL="457200" rtl="0">
              <a:lnSpc>
                <a:spcPct val="112500"/>
              </a:lnSpc>
              <a:spcBef>
                <a:spcPts val="0"/>
              </a:spcBef>
              <a:spcAft>
                <a:spcPts val="700"/>
              </a:spcAft>
              <a:buClr>
                <a:srgbClr val="333333"/>
              </a:buClr>
              <a:buSzPct val="100000"/>
              <a:buChar char="-"/>
            </a:pPr>
            <a:r>
              <a:rPr lang="en" sz="1200">
                <a:solidFill>
                  <a:srgbClr val="333333"/>
                </a:solidFill>
              </a:rPr>
              <a:t>It’s a slightly more technical description of what I just said, and at the end tells you my last point - that you can move data from sqlite to a larger database.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My google example</a:t>
            </a:r>
          </a:p>
          <a:p>
            <a:pPr indent="-298450" lvl="1" marL="914400" rtl="0">
              <a:lnSpc>
                <a:spcPct val="115000"/>
              </a:lnSpc>
              <a:spcBef>
                <a:spcPts val="0"/>
              </a:spcBef>
              <a:buSzPct val="100000"/>
              <a:buChar char="○"/>
            </a:pPr>
            <a:r>
              <a:rPr lang="en"/>
              <a:t>No ads, just useful</a:t>
            </a:r>
          </a:p>
          <a:p>
            <a:pPr indent="-298450" lvl="0" marL="457200" rtl="0">
              <a:lnSpc>
                <a:spcPct val="115000"/>
              </a:lnSpc>
              <a:spcBef>
                <a:spcPts val="0"/>
              </a:spcBef>
              <a:buSzPct val="100000"/>
              <a:buChar char="●"/>
            </a:pPr>
            <a:r>
              <a:rPr lang="en"/>
              <a:t>By the end of this talk</a:t>
            </a:r>
          </a:p>
          <a:p>
            <a:pPr indent="-228600" lvl="1" marL="914400" rtl="0">
              <a:lnSpc>
                <a:spcPct val="115000"/>
              </a:lnSpc>
              <a:spcBef>
                <a:spcPts val="0"/>
              </a:spcBef>
              <a:buChar char="○"/>
            </a:pPr>
            <a:r>
              <a:rPr lang="en"/>
              <a:t>Use these terms to understand docu</a:t>
            </a:r>
          </a:p>
          <a:p>
            <a:pPr indent="-228600" lvl="1" marL="914400" rtl="0">
              <a:lnSpc>
                <a:spcPct val="115000"/>
              </a:lnSpc>
              <a:spcBef>
                <a:spcPts val="0"/>
              </a:spcBef>
              <a:buChar char="○"/>
            </a:pPr>
            <a:r>
              <a:rPr lang="en"/>
              <a:t>Use for google</a:t>
            </a:r>
          </a:p>
          <a:p>
            <a:pPr indent="-298450" lvl="0" marL="457200" rtl="0">
              <a:lnSpc>
                <a:spcPct val="115000"/>
              </a:lnSpc>
              <a:spcBef>
                <a:spcPts val="0"/>
              </a:spcBef>
              <a:buSzPct val="100000"/>
              <a:buChar char="●"/>
            </a:pPr>
            <a:r>
              <a:rPr lang="en"/>
              <a:t>Even so, none of these tutorials or any of the more robust tutorials that you’ll find explain WHY you might want to use one tech over the other</a:t>
            </a:r>
          </a:p>
          <a:p>
            <a:pPr lvl="0" rtl="0">
              <a:lnSpc>
                <a:spcPct val="115000"/>
              </a:lnSpc>
              <a:spcBef>
                <a:spcPts val="0"/>
              </a:spcBef>
              <a:buNone/>
            </a:pPr>
            <a:r>
              <a:t/>
            </a:r>
            <a:endParaRPr/>
          </a:p>
          <a:p>
            <a:pPr lvl="0" rtl="0">
              <a:lnSpc>
                <a:spcPct val="115000"/>
              </a:lnSpc>
              <a:spcBef>
                <a:spcPts val="0"/>
              </a:spcBef>
              <a:buNone/>
            </a:pPr>
            <a:r>
              <a:rPr lang="en"/>
              <a:t>Build and deploy a python website using flask and sqlite</a:t>
            </a:r>
          </a:p>
          <a:p>
            <a:pPr lvl="0" rtl="0">
              <a:lnSpc>
                <a:spcPct val="115000"/>
              </a:lnSpc>
              <a:spcBef>
                <a:spcPts val="0"/>
              </a:spcBef>
              <a:buNone/>
            </a:pPr>
            <a:r>
              <a:t/>
            </a:r>
            <a:endParaRPr/>
          </a:p>
          <a:p>
            <a:pPr lvl="0" rtl="0">
              <a:lnSpc>
                <a:spcPct val="115000"/>
              </a:lnSpc>
              <a:spcBef>
                <a:spcPts val="0"/>
              </a:spcBef>
              <a:buNone/>
            </a:pPr>
            <a:r>
              <a:t/>
            </a:r>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rPr>
              <a:t>“Build and deploy a python website using flask and sqlite”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You see no ads for GUI tools, only four very useful results that will help you get a website up and running.</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After this talk, you’ll be able to form more helpful queries, like this one.</a:t>
            </a:r>
          </a:p>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Larger db solid bet = </a:t>
            </a:r>
          </a:p>
          <a:p>
            <a:pPr indent="-298450" lvl="0" marL="457200" rtl="0">
              <a:spcBef>
                <a:spcPts val="0"/>
              </a:spcBef>
              <a:buSzPct val="100000"/>
              <a:buChar char="●"/>
            </a:pPr>
            <a:r>
              <a:rPr lang="en"/>
              <a:t>Both</a:t>
            </a:r>
          </a:p>
          <a:p>
            <a:pPr indent="-298450" lvl="1" marL="914400" rtl="0">
              <a:spcBef>
                <a:spcPts val="0"/>
              </a:spcBef>
              <a:buSzPct val="100000"/>
              <a:buChar char="○"/>
            </a:pPr>
            <a:r>
              <a:rPr lang="en"/>
              <a:t>Open-source</a:t>
            </a:r>
          </a:p>
          <a:p>
            <a:pPr indent="-298450" lvl="1" marL="914400" rtl="0">
              <a:spcBef>
                <a:spcPts val="0"/>
              </a:spcBef>
              <a:buSzPct val="100000"/>
              <a:buChar char="○"/>
            </a:pPr>
            <a:r>
              <a:rPr lang="en"/>
              <a:t>Mature</a:t>
            </a:r>
          </a:p>
          <a:p>
            <a:pPr indent="-298450" lvl="0" marL="457200" rtl="0">
              <a:spcBef>
                <a:spcPts val="0"/>
              </a:spcBef>
              <a:buSzPct val="100000"/>
              <a:buChar char="●"/>
            </a:pPr>
            <a:r>
              <a:rPr lang="en"/>
              <a:t>Use MySQL for fast</a:t>
            </a:r>
          </a:p>
          <a:p>
            <a:pPr indent="-298450" lvl="0" marL="457200" rtl="0">
              <a:spcBef>
                <a:spcPts val="0"/>
              </a:spcBef>
              <a:buSzPct val="100000"/>
              <a:buChar char="●"/>
            </a:pPr>
            <a:r>
              <a:rPr lang="en"/>
              <a:t>Use PGSQL for reliable, SQL-compliant</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For those production systems, PostgreSQL and MySQL are two solid bets. Both are available open source, and both are very mature.</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In sum, you use MySQL when you need something fast, and PostgreSQL when you need something reliable and strict SQL compliance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FAST!!!</a:t>
            </a:r>
          </a:p>
          <a:p>
            <a:pPr indent="-298450" lvl="0" marL="457200" rtl="0">
              <a:spcBef>
                <a:spcPts val="0"/>
              </a:spcBef>
              <a:buSzPct val="100000"/>
              <a:buChar char="●"/>
            </a:pPr>
            <a:r>
              <a:rPr lang="en"/>
              <a:t>More detail</a:t>
            </a:r>
          </a:p>
          <a:p>
            <a:pPr indent="-298450" lvl="0" marL="457200" rtl="0">
              <a:spcBef>
                <a:spcPts val="0"/>
              </a:spcBef>
              <a:buSzPct val="100000"/>
              <a:buChar char="●"/>
            </a:pPr>
            <a:r>
              <a:rPr lang="en"/>
              <a:t>Strict data integ</a:t>
            </a:r>
          </a:p>
          <a:p>
            <a:pPr indent="-298450" lvl="1" marL="914400" rtl="0">
              <a:spcBef>
                <a:spcPts val="0"/>
              </a:spcBef>
              <a:buSzPct val="100000"/>
              <a:buChar char="○"/>
            </a:pPr>
            <a:r>
              <a:rPr lang="en"/>
              <a:t>Part due to SQL compliance</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Use Postgresql when you want strict data integrity - this is in part due to the SQL compliance I mentioned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FAST!!!</a:t>
            </a:r>
          </a:p>
          <a:p>
            <a:pPr indent="-298450" lvl="0" marL="457200" rtl="0">
              <a:spcBef>
                <a:spcPts val="0"/>
              </a:spcBef>
              <a:buSzPct val="100000"/>
              <a:buChar char="●"/>
            </a:pPr>
            <a:r>
              <a:rPr lang="en"/>
              <a:t>Open-source &amp; free</a:t>
            </a:r>
          </a:p>
          <a:p>
            <a:pPr indent="-298450" lvl="0" marL="457200" rtl="0">
              <a:spcBef>
                <a:spcPts val="0"/>
              </a:spcBef>
              <a:buSzPct val="100000"/>
              <a:buChar char="●"/>
            </a:pPr>
            <a:r>
              <a:rPr lang="en"/>
              <a:t>Robust community &amp; 3rd party support</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Something open source and free with a robust community and 3rd-party support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FAST!!!</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Objective storage</a:t>
            </a:r>
          </a:p>
          <a:p>
            <a:pPr indent="-304800" lvl="1" marL="9144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Support for nesting</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And when you have a use for objective storage, which means you need support for nesting and the like.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FAST!!!</a:t>
            </a:r>
          </a:p>
          <a:p>
            <a:pPr indent="-298450" lvl="0" marL="457200" rtl="0">
              <a:spcBef>
                <a:spcPts val="0"/>
              </a:spcBef>
              <a:buSzPct val="100000"/>
              <a:buChar char="●"/>
            </a:pPr>
            <a:r>
              <a:rPr lang="en"/>
              <a:t>Lacks in performance</a:t>
            </a:r>
          </a:p>
          <a:p>
            <a:pPr indent="-298450" lvl="0" marL="457200" rtl="0">
              <a:spcBef>
                <a:spcPts val="0"/>
              </a:spcBef>
              <a:buSzPct val="100000"/>
              <a:buChar char="●"/>
            </a:pPr>
            <a:r>
              <a:rPr lang="en"/>
              <a:t>Read-heavy</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However, it lacks in performance, especially in applications that are read-heavy.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Easy to set up &amp; work with</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Use MySQL when you want something easy to set up and work with</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rgbClr val="333333"/>
                </a:solidFill>
                <a:highlight>
                  <a:srgbClr val="FFFFFF"/>
                </a:highlight>
              </a:rPr>
              <a:t>Advanced security features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rgbClr val="333333"/>
                </a:solidFill>
                <a:highlight>
                  <a:srgbClr val="FFFFFF"/>
                </a:highlight>
              </a:rPr>
              <a:t>And super fast even when storing large amounts of data at scale.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Simultaneous read-write ops = reliability issues</a:t>
            </a:r>
          </a:p>
          <a:p>
            <a:pPr indent="-298450" lvl="0" marL="457200" rtl="0">
              <a:spcBef>
                <a:spcPts val="0"/>
              </a:spcBef>
              <a:buSzPct val="100000"/>
              <a:buChar char="●"/>
            </a:pPr>
            <a:r>
              <a:rPr lang="en"/>
              <a:t>Acquired = complaints about dev process since</a:t>
            </a:r>
          </a:p>
          <a:p>
            <a:pPr indent="-298450" lvl="0" marL="457200" rtl="0">
              <a:spcBef>
                <a:spcPts val="0"/>
              </a:spcBef>
              <a:buSzPct val="100000"/>
              <a:buChar char="●"/>
            </a:pPr>
            <a:r>
              <a:rPr lang="en"/>
              <a:t>Also both need addt’l pkgs to work w/ app</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However, simultaneous read-write operations have been known to cause reliability issues with MySQL.</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Further, while it’s still open sourced, it was acquired, and there have been complaints about the development process since its acquisition.</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The other kicker is that both mysql and postgresql require additional python packages in order to work properly with your app.</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That’s high level about those BUT</a:t>
            </a:r>
          </a:p>
          <a:p>
            <a:pPr indent="-298450" lvl="0" marL="457200" rtl="0">
              <a:spcBef>
                <a:spcPts val="0"/>
              </a:spcBef>
              <a:buSzPct val="100000"/>
              <a:buChar char="●"/>
            </a:pPr>
            <a:r>
              <a:rPr lang="en"/>
              <a:t>It’s your first app, nothing crazy happening, so use SQLite</a:t>
            </a:r>
          </a:p>
          <a:p>
            <a:pPr indent="-298450" lvl="0" marL="457200" rtl="0">
              <a:spcBef>
                <a:spcPts val="0"/>
              </a:spcBef>
              <a:buSzPct val="100000"/>
              <a:buChar char="●"/>
            </a:pPr>
            <a:r>
              <a:rPr lang="en"/>
              <a:t>Easy intro into db storage</a:t>
            </a:r>
          </a:p>
          <a:p>
            <a:pPr indent="-298450" lvl="0" marL="457200" rtl="0">
              <a:spcBef>
                <a:spcPts val="0"/>
              </a:spcBef>
              <a:buSzPct val="100000"/>
              <a:buChar char="●"/>
            </a:pPr>
            <a:r>
              <a:rPr lang="en"/>
              <a:t>Just go w/ what suits your needs</a:t>
            </a:r>
          </a:p>
          <a:p>
            <a:pPr indent="-298450" lvl="0" marL="457200" rtl="0">
              <a:spcBef>
                <a:spcPts val="0"/>
              </a:spcBef>
              <a:buSzPct val="100000"/>
              <a:buChar char="●"/>
            </a:pPr>
            <a:r>
              <a:rPr lang="en"/>
              <a:t>As beginner you need</a:t>
            </a:r>
          </a:p>
          <a:p>
            <a:pPr indent="-228600" lvl="1" marL="914400" rtl="0">
              <a:spcBef>
                <a:spcPts val="0"/>
              </a:spcBef>
              <a:buChar char="○"/>
            </a:pPr>
            <a:r>
              <a:rPr lang="en"/>
              <a:t>Simple &amp; well-documented</a:t>
            </a:r>
          </a:p>
          <a:p>
            <a:pPr indent="-228600" lvl="1" marL="914400" rtl="0">
              <a:spcBef>
                <a:spcPts val="0"/>
              </a:spcBef>
              <a:buChar char="○"/>
            </a:pPr>
            <a:r>
              <a:rPr lang="en"/>
              <a:t>Easily integrates w/ Python</a:t>
            </a:r>
          </a:p>
          <a:p>
            <a:pPr indent="-228600" lvl="1" marL="914400" rtl="0">
              <a:spcBef>
                <a:spcPts val="0"/>
              </a:spcBef>
              <a:buChar char="○"/>
            </a:pPr>
            <a:r>
              <a:rPr lang="en"/>
              <a:t>Relatively easy to understand</a:t>
            </a:r>
          </a:p>
          <a:p>
            <a:pPr indent="-228600" lvl="1" marL="914400" rtl="0">
              <a:spcBef>
                <a:spcPts val="0"/>
              </a:spcBef>
              <a:buChar char="○"/>
            </a:pPr>
            <a:r>
              <a:rPr lang="en"/>
              <a:t>= SQLite</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If you’re new to data storage, SQLite is a good place to start, because it’s an easy intro into database usage. </a:t>
            </a:r>
          </a:p>
          <a:p>
            <a:pPr lvl="0">
              <a:spcBef>
                <a:spcPts val="0"/>
              </a:spcBef>
              <a:buNone/>
            </a:pPr>
            <a:r>
              <a:t/>
            </a:r>
            <a:endParaRPr/>
          </a:p>
          <a:p>
            <a:pPr lvl="0" rtl="0">
              <a:spcBef>
                <a:spcPts val="0"/>
              </a:spcBef>
              <a:buNone/>
            </a:pPr>
            <a:r>
              <a:rPr lang="en"/>
              <a:t>When considering between any number of storage systems, the answer truly is “whatever suits your needs.” As a beginner, you need something simple that is well-documented, easily integrates with Python, and is relatively easy to understand compared with other options. SQLite will provide all of that.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Frustrating but understandable</a:t>
            </a:r>
          </a:p>
          <a:p>
            <a:pPr indent="-298450" lvl="1" marL="914400" rtl="0">
              <a:lnSpc>
                <a:spcPct val="115000"/>
              </a:lnSpc>
              <a:spcBef>
                <a:spcPts val="0"/>
              </a:spcBef>
              <a:buSzPct val="100000"/>
              <a:buChar char="○"/>
            </a:pPr>
            <a:r>
              <a:rPr lang="en"/>
              <a:t>Who has time for that?</a:t>
            </a:r>
          </a:p>
          <a:p>
            <a:pPr indent="-298450" lvl="0" marL="457200" rtl="0">
              <a:lnSpc>
                <a:spcPct val="115000"/>
              </a:lnSpc>
              <a:spcBef>
                <a:spcPts val="0"/>
              </a:spcBef>
              <a:buSzPct val="100000"/>
              <a:buChar char="●"/>
            </a:pPr>
            <a:r>
              <a:rPr lang="en"/>
              <a:t>Talk is same</a:t>
            </a:r>
          </a:p>
          <a:p>
            <a:pPr lvl="0" rtl="0">
              <a:lnSpc>
                <a:spcPct val="115000"/>
              </a:lnSpc>
              <a:spcBef>
                <a:spcPts val="0"/>
              </a:spcBef>
              <a:buNone/>
            </a:pPr>
            <a:r>
              <a:t/>
            </a:r>
            <a:endParaRPr sz="1200">
              <a:solidFill>
                <a:srgbClr val="333333"/>
              </a:solidFill>
            </a:endParaRPr>
          </a:p>
          <a:p>
            <a:pPr lvl="0" rtl="0">
              <a:lnSpc>
                <a:spcPct val="115000"/>
              </a:lnSpc>
              <a:spcBef>
                <a:spcPts val="0"/>
              </a:spcBef>
              <a:buNone/>
            </a:pPr>
            <a:r>
              <a:t/>
            </a:r>
            <a:endParaRPr/>
          </a:p>
          <a:p>
            <a:pPr lvl="0">
              <a:spcBef>
                <a:spcPts val="0"/>
              </a:spcBef>
              <a:buNone/>
            </a:pPr>
            <a:r>
              <a:t/>
            </a:r>
            <a:endParaRPr sz="1200">
              <a:solidFill>
                <a:srgbClr val="333333"/>
              </a:solidFill>
            </a:endParaRPr>
          </a:p>
          <a:p>
            <a:pPr lvl="0">
              <a:spcBef>
                <a:spcPts val="0"/>
              </a:spcBef>
              <a:buNone/>
            </a:pPr>
            <a:r>
              <a:t/>
            </a:r>
            <a:endParaRPr sz="1200">
              <a:solidFill>
                <a:srgbClr val="333333"/>
              </a:solidFill>
            </a:endParaRPr>
          </a:p>
          <a:p>
            <a:pPr lvl="0">
              <a:spcBef>
                <a:spcPts val="0"/>
              </a:spcBef>
              <a:buNone/>
            </a:pPr>
            <a:r>
              <a:t/>
            </a:r>
            <a:endParaRPr sz="1200">
              <a:solidFill>
                <a:srgbClr val="333333"/>
              </a:solidFill>
            </a:endParaRPr>
          </a:p>
          <a:p>
            <a:pPr lvl="0">
              <a:spcBef>
                <a:spcPts val="0"/>
              </a:spcBef>
              <a:buNone/>
            </a:pPr>
            <a:r>
              <a:rPr lang="en" sz="1200">
                <a:solidFill>
                  <a:srgbClr val="333333"/>
                </a:solidFill>
              </a:rPr>
              <a:t>What both application development - and admittedly cooking - lack are tutorials that take you through the full scope of developing a recipe and telling you what ingredients are available for each step and why you might use one over the other.</a:t>
            </a:r>
          </a:p>
          <a:p>
            <a:pPr lvl="0">
              <a:spcBef>
                <a:spcPts val="0"/>
              </a:spcBef>
              <a:buNone/>
            </a:pPr>
            <a:r>
              <a:t/>
            </a:r>
            <a:endParaRPr sz="1200">
              <a:solidFill>
                <a:srgbClr val="333333"/>
              </a:solidFill>
            </a:endParaRPr>
          </a:p>
          <a:p>
            <a:pPr lvl="0" rtl="0">
              <a:spcBef>
                <a:spcPts val="0"/>
              </a:spcBef>
              <a:buNone/>
            </a:pPr>
            <a:r>
              <a:rPr lang="en"/>
              <a:t>While that’s frustrating, it’s also understandable, because there are so many possible combinations of what you can do to build a website and neither the author of the tutorial nor you have the time to weed through all of that.</a:t>
            </a:r>
          </a:p>
          <a:p>
            <a:pPr lvl="0" rtl="0">
              <a:spcBef>
                <a:spcPts val="0"/>
              </a:spcBef>
              <a:buNone/>
            </a:pPr>
            <a:r>
              <a:t/>
            </a:r>
            <a:endParaRPr/>
          </a:p>
          <a:p>
            <a:pPr lvl="0" rtl="0">
              <a:spcBef>
                <a:spcPts val="0"/>
              </a:spcBef>
              <a:buNone/>
            </a:pPr>
            <a:r>
              <a:rPr lang="en"/>
              <a:t>This talk is no exception. I have approx. 27 minutes left to teach you how to build a web app in Python, without using confusing technical jargon. While we will get into specific technologies, including the meat of how they work, the primary goal of this talk is not to teach you a specific recipe for building a website.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No time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Pls reach out if curious</a:t>
            </a:r>
          </a:p>
          <a:p>
            <a:pPr lvl="0" rtl="0">
              <a:lnSpc>
                <a:spcPct val="112500"/>
              </a:lnSpc>
              <a:spcBef>
                <a:spcPts val="0"/>
              </a:spcBef>
              <a:spcAft>
                <a:spcPts val="700"/>
              </a:spcAft>
              <a:buNone/>
            </a:pPr>
            <a:r>
              <a:t/>
            </a:r>
            <a:endParaRPr sz="1200">
              <a:solidFill>
                <a:srgbClr val="333333"/>
              </a:solidFill>
              <a:highlight>
                <a:srgbClr val="FFFFFF"/>
              </a:highlight>
            </a:endParaRPr>
          </a:p>
          <a:p>
            <a:pPr lvl="0" rtl="0">
              <a:lnSpc>
                <a:spcPct val="112500"/>
              </a:lnSpc>
              <a:spcBef>
                <a:spcPts val="0"/>
              </a:spcBef>
              <a:spcAft>
                <a:spcPts val="700"/>
              </a:spcAft>
              <a:buNone/>
            </a:pPr>
            <a:r>
              <a:rPr lang="en" sz="1200">
                <a:solidFill>
                  <a:srgbClr val="333333"/>
                </a:solidFill>
                <a:highlight>
                  <a:srgbClr val="FFFFFF"/>
                </a:highlight>
              </a:rPr>
              <a:t>Unfortunately pressed for time so I do not want to dive into this, but please feel free to reach out if you would like to know more about other storage options and I can point you to some resources.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When you want to make DB, google “Set up SQLite”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100000"/>
              <a:buFont typeface="Arial"/>
              <a:buNone/>
            </a:pPr>
            <a:r>
              <a:rPr lang="en">
                <a:solidFill>
                  <a:schemeClr val="dk2"/>
                </a:solidFill>
              </a:rPr>
              <a:t>Now data storage has been explained, and this is how your setup looks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chemeClr val="dk1"/>
                </a:solidFill>
              </a:rPr>
              <a:t>INTERACT</a:t>
            </a:r>
          </a:p>
          <a:p>
            <a:pPr indent="-298450" lvl="0" marL="457200" rtl="0">
              <a:spcBef>
                <a:spcPts val="0"/>
              </a:spcBef>
              <a:buSzPct val="100000"/>
              <a:buChar char="●"/>
            </a:pPr>
            <a:r>
              <a:rPr lang="en"/>
              <a:t>SQLite living on OS</a:t>
            </a:r>
          </a:p>
          <a:p>
            <a:pPr indent="-298450" lvl="0" marL="457200" rtl="0">
              <a:spcBef>
                <a:spcPts val="0"/>
              </a:spcBef>
              <a:buSzPct val="100000"/>
              <a:buChar char="●"/>
            </a:pPr>
            <a:r>
              <a:rPr lang="en"/>
              <a:t>DBs can be stored in system in various ways</a:t>
            </a:r>
          </a:p>
          <a:p>
            <a:pPr indent="-298450" lvl="0" marL="457200" rtl="0">
              <a:spcBef>
                <a:spcPts val="0"/>
              </a:spcBef>
              <a:buSzPct val="100000"/>
              <a:buChar char="●"/>
            </a:pPr>
            <a:r>
              <a:rPr lang="en"/>
              <a:t>But connects to app w/ config vars</a:t>
            </a:r>
          </a:p>
          <a:p>
            <a:pPr indent="-298450" lvl="0" marL="457200" rtl="0">
              <a:spcBef>
                <a:spcPts val="0"/>
              </a:spcBef>
              <a:buSzPct val="100000"/>
              <a:buChar char="●"/>
            </a:pPr>
            <a:r>
              <a:rPr lang="en"/>
              <a:t>Next piece helps</a:t>
            </a:r>
          </a:p>
          <a:p>
            <a:pPr lvl="0" rtl="0">
              <a:lnSpc>
                <a:spcPct val="112500"/>
              </a:lnSpc>
              <a:spcBef>
                <a:spcPts val="0"/>
              </a:spcBef>
              <a:spcAft>
                <a:spcPts val="700"/>
              </a:spcAft>
              <a:buNone/>
            </a:pPr>
            <a:r>
              <a:t/>
            </a:r>
            <a:endParaRPr sz="1200">
              <a:solidFill>
                <a:schemeClr val="dk1"/>
              </a:solidFill>
            </a:endParaRPr>
          </a:p>
          <a:p>
            <a:pPr lvl="0" rtl="0">
              <a:lnSpc>
                <a:spcPct val="112500"/>
              </a:lnSpc>
              <a:spcBef>
                <a:spcPts val="0"/>
              </a:spcBef>
              <a:spcAft>
                <a:spcPts val="700"/>
              </a:spcAft>
              <a:buNone/>
            </a:pPr>
            <a:r>
              <a:t/>
            </a:r>
            <a:endParaRPr sz="1200">
              <a:solidFill>
                <a:schemeClr val="dk1"/>
              </a:solidFill>
            </a:endParaRPr>
          </a:p>
          <a:p>
            <a:pPr indent="-304800" lvl="0" marL="457200" rtl="0">
              <a:lnSpc>
                <a:spcPct val="112500"/>
              </a:lnSpc>
              <a:spcBef>
                <a:spcPts val="0"/>
              </a:spcBef>
              <a:spcAft>
                <a:spcPts val="700"/>
              </a:spcAft>
              <a:buClr>
                <a:schemeClr val="dk1"/>
              </a:buClr>
              <a:buSzPct val="100000"/>
              <a:buChar char="-"/>
            </a:pPr>
            <a:r>
              <a:rPr lang="en" sz="1200">
                <a:solidFill>
                  <a:schemeClr val="dk1"/>
                </a:solidFill>
              </a:rPr>
              <a:t>In system bc it’s sqlite</a:t>
            </a:r>
          </a:p>
          <a:p>
            <a:pPr lvl="0" rtl="0">
              <a:lnSpc>
                <a:spcPct val="112500"/>
              </a:lnSpc>
              <a:spcBef>
                <a:spcPts val="0"/>
              </a:spcBef>
              <a:spcAft>
                <a:spcPts val="700"/>
              </a:spcAft>
              <a:buNone/>
            </a:pPr>
            <a:r>
              <a:rPr lang="en" sz="1200">
                <a:solidFill>
                  <a:schemeClr val="dk1"/>
                </a:solidFill>
              </a:rPr>
              <a:t>Databases are great to have in your app and are stored in your system in various ways. You can connect your app to its database using configuration variables, and the next piece will help with that.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Also last major piece</a:t>
            </a:r>
          </a:p>
          <a:p>
            <a:pPr indent="-298450" lvl="0" marL="457200" rtl="0">
              <a:spcBef>
                <a:spcPts val="0"/>
              </a:spcBef>
              <a:buSzPct val="100000"/>
              <a:buChar char="●"/>
            </a:pPr>
            <a:r>
              <a:rPr lang="en"/>
              <a:t>Make dev app easier bc take care of overhead</a:t>
            </a:r>
          </a:p>
          <a:p>
            <a:pPr indent="-298450" lvl="0" marL="457200" rtl="0">
              <a:spcBef>
                <a:spcPts val="0"/>
              </a:spcBef>
              <a:buSzPct val="100000"/>
              <a:buChar char="●"/>
            </a:pPr>
            <a:r>
              <a:rPr lang="en"/>
              <a:t>To get why they’re important</a:t>
            </a:r>
          </a:p>
          <a:p>
            <a:pPr indent="-298450" lvl="0" marL="457200" rtl="0">
              <a:spcBef>
                <a:spcPts val="0"/>
              </a:spcBef>
              <a:buSzPct val="100000"/>
              <a:buChar char="●"/>
            </a:pPr>
            <a:r>
              <a:rPr lang="en"/>
              <a:t>Skipping to how app communicates w/ web</a:t>
            </a:r>
          </a:p>
          <a:p>
            <a:pPr lvl="0">
              <a:spcBef>
                <a:spcPts val="0"/>
              </a:spcBef>
              <a:buNone/>
            </a:pPr>
            <a:r>
              <a:t/>
            </a:r>
            <a:endParaRPr/>
          </a:p>
          <a:p>
            <a:pPr lvl="0">
              <a:spcBef>
                <a:spcPts val="0"/>
              </a:spcBef>
              <a:buNone/>
            </a:pPr>
            <a:r>
              <a:t/>
            </a:r>
            <a:endParaRPr/>
          </a:p>
          <a:p>
            <a:pPr lvl="0" rtl="0">
              <a:spcBef>
                <a:spcPts val="0"/>
              </a:spcBef>
              <a:buNone/>
            </a:pPr>
            <a:r>
              <a:rPr lang="en"/>
              <a:t>The last major piece of your app left, and that’s the web framework. Web frameworks take care of a lot of the overhead of setting up and configuring an app. However, in order to help you better understand why they are important, I’m going to skip ahead and talk about how your app communicates with the web.</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Web comms w/ app thru HTTP request</a:t>
            </a:r>
          </a:p>
          <a:p>
            <a:pPr indent="-298450" lvl="0" marL="457200" rtl="0">
              <a:spcBef>
                <a:spcPts val="0"/>
              </a:spcBef>
              <a:buSzPct val="100000"/>
              <a:buChar char="●"/>
            </a:pPr>
            <a:r>
              <a:rPr lang="en"/>
              <a:t>Request tells app what info end user wants</a:t>
            </a:r>
          </a:p>
          <a:p>
            <a:pPr indent="-298450" lvl="0" marL="457200" marR="0" rtl="0" algn="l">
              <a:lnSpc>
                <a:spcPct val="100000"/>
              </a:lnSpc>
              <a:spcBef>
                <a:spcPts val="0"/>
              </a:spcBef>
              <a:spcAft>
                <a:spcPts val="0"/>
              </a:spcAft>
              <a:buClr>
                <a:srgbClr val="000000"/>
              </a:buClr>
              <a:buSzPct val="100000"/>
              <a:buFont typeface="Arial"/>
              <a:buChar char="●"/>
            </a:pPr>
            <a:r>
              <a:rPr lang="en"/>
              <a:t>App retrieves info</a:t>
            </a:r>
          </a:p>
          <a:p>
            <a:pPr indent="-298450" lvl="0" marL="457200" rtl="0">
              <a:spcBef>
                <a:spcPts val="0"/>
              </a:spcBef>
              <a:buSzPct val="100000"/>
              <a:buChar char="●"/>
            </a:pPr>
            <a:r>
              <a:rPr lang="en"/>
              <a:t>then packaged as HTTP response</a:t>
            </a:r>
          </a:p>
          <a:p>
            <a:pPr indent="-298450" lvl="0" marL="457200" rtl="0">
              <a:spcBef>
                <a:spcPts val="0"/>
              </a:spcBef>
              <a:buSzPct val="100000"/>
              <a:buChar char="●"/>
            </a:pPr>
            <a:r>
              <a:rPr lang="en"/>
              <a:t>But how does request get there, and where does response go afterward?</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The web communicates with your application through an HTTP request. This request tells your application what information the end user would like from your app.</a:t>
            </a:r>
          </a:p>
          <a:p>
            <a:pPr lvl="0">
              <a:spcBef>
                <a:spcPts val="0"/>
              </a:spcBef>
              <a:buNone/>
            </a:pPr>
            <a:r>
              <a:t/>
            </a:r>
            <a:endParaRPr/>
          </a:p>
          <a:p>
            <a:pPr lvl="0">
              <a:spcBef>
                <a:spcPts val="0"/>
              </a:spcBef>
              <a:buNone/>
            </a:pPr>
            <a:r>
              <a:rPr lang="en"/>
              <a:t>This HTTP request will map to a route in your application, and your application will match that route to a specific piece of code, which will return the information desired.</a:t>
            </a:r>
          </a:p>
          <a:p>
            <a:pPr lvl="0">
              <a:spcBef>
                <a:spcPts val="0"/>
              </a:spcBef>
              <a:buNone/>
            </a:pPr>
            <a:r>
              <a:t/>
            </a:r>
            <a:endParaRPr/>
          </a:p>
          <a:p>
            <a:pPr lvl="0">
              <a:spcBef>
                <a:spcPts val="0"/>
              </a:spcBef>
              <a:buNone/>
            </a:pPr>
            <a:r>
              <a:rPr lang="en"/>
              <a:t>This information is packaged as an HTTP response. This contains everything from the raw HTML that dictates how your page will look, to data from your database.</a:t>
            </a:r>
          </a:p>
          <a:p>
            <a:pPr lvl="0">
              <a:spcBef>
                <a:spcPts val="0"/>
              </a:spcBef>
              <a:buNone/>
            </a:pPr>
            <a:r>
              <a:t/>
            </a:r>
            <a:endParaRPr/>
          </a:p>
          <a:p>
            <a:pPr lvl="0">
              <a:spcBef>
                <a:spcPts val="0"/>
              </a:spcBef>
              <a:buNone/>
            </a:pPr>
            <a:r>
              <a:rPr lang="en"/>
              <a:t>For example, if I was logged in on an e-commerce site and clicked a link to my Order History, the application behind the site would grab all the relevant information on my orders from the database, and parse that into the HTML file that is the design of the Order History page. All of that information is communicated to the browser through the HTTP response.</a:t>
            </a:r>
          </a:p>
          <a:p>
            <a:pPr lvl="0">
              <a:spcBef>
                <a:spcPts val="0"/>
              </a:spcBef>
              <a:buNone/>
            </a:pPr>
            <a:r>
              <a:t/>
            </a:r>
            <a:endParaRPr/>
          </a:p>
          <a:p>
            <a:pPr lvl="0">
              <a:spcBef>
                <a:spcPts val="0"/>
              </a:spcBef>
              <a:buNone/>
            </a:pPr>
            <a:r>
              <a:t/>
            </a:r>
            <a:endParaRPr/>
          </a:p>
          <a:p>
            <a:pPr lvl="0" rtl="0">
              <a:spcBef>
                <a:spcPts val="0"/>
              </a:spcBef>
              <a:buNone/>
            </a:pPr>
            <a:r>
              <a:rPr lang="en"/>
              <a:t>In order for you to understand fully how that works, I’m going to tell you, as simply as possible, how HTTP works.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Start w/ URL in browser</a:t>
            </a:r>
          </a:p>
          <a:p>
            <a:pPr indent="-298450" lvl="0" marL="457200" rtl="0">
              <a:spcBef>
                <a:spcPts val="0"/>
              </a:spcBef>
              <a:buSzPct val="100000"/>
              <a:buChar char="●"/>
            </a:pPr>
            <a:r>
              <a:rPr lang="en"/>
              <a:t>Browser needs to send that URL to app CLICK</a:t>
            </a:r>
          </a:p>
          <a:p>
            <a:pPr indent="-298450" lvl="0" marL="457200" rtl="0">
              <a:spcBef>
                <a:spcPts val="0"/>
              </a:spcBef>
              <a:buSzPct val="100000"/>
              <a:buChar char="●"/>
            </a:pPr>
            <a:r>
              <a:rPr lang="en"/>
              <a:t>Needs to find servers that host app</a:t>
            </a:r>
          </a:p>
          <a:p>
            <a:pPr indent="-298450" lvl="0" marL="457200" rtl="0">
              <a:spcBef>
                <a:spcPts val="0"/>
              </a:spcBef>
              <a:buSzPct val="100000"/>
              <a:buChar char="●"/>
            </a:pPr>
            <a:r>
              <a:rPr lang="en"/>
              <a:t>Locates those with their IP address</a:t>
            </a:r>
          </a:p>
          <a:p>
            <a:pPr indent="-298450" lvl="0" marL="457200" rtl="0">
              <a:spcBef>
                <a:spcPts val="0"/>
              </a:spcBef>
              <a:buSzPct val="100000"/>
              <a:buChar char="●"/>
            </a:pPr>
            <a:r>
              <a:rPr lang="en"/>
              <a:t>In order to find IP, DNS</a:t>
            </a:r>
          </a:p>
          <a:p>
            <a:pPr indent="-298450" lvl="0" marL="457200" rtl="0">
              <a:spcBef>
                <a:spcPts val="0"/>
              </a:spcBef>
              <a:buSzPct val="100000"/>
              <a:buChar char="●"/>
            </a:pPr>
            <a:r>
              <a:rPr lang="en"/>
              <a:t>Sends URL as request via resolver CLICK</a:t>
            </a:r>
          </a:p>
          <a:p>
            <a:pPr indent="-298450" lvl="0" marL="457200" rtl="0">
              <a:spcBef>
                <a:spcPts val="0"/>
              </a:spcBef>
              <a:buSzPct val="100000"/>
              <a:buChar char="●"/>
            </a:pPr>
            <a:r>
              <a:rPr lang="en"/>
              <a:t>Routed to TLDs</a:t>
            </a:r>
          </a:p>
          <a:p>
            <a:pPr indent="-298450" lvl="0" marL="457200" rtl="0">
              <a:spcBef>
                <a:spcPts val="0"/>
              </a:spcBef>
              <a:buSzPct val="100000"/>
              <a:buChar char="●"/>
            </a:pPr>
            <a:r>
              <a:rPr lang="en"/>
              <a:t>TLDs direct resolver to site’s name servers CLICK</a:t>
            </a:r>
          </a:p>
          <a:p>
            <a:pPr indent="-298450" lvl="0" marL="457200" rtl="0">
              <a:spcBef>
                <a:spcPts val="0"/>
              </a:spcBef>
              <a:buSzPct val="100000"/>
              <a:buChar char="●"/>
            </a:pPr>
            <a:r>
              <a:rPr lang="en"/>
              <a:t>Name servers hold IP of app servers and map to them</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rtl="0">
              <a:spcBef>
                <a:spcPts val="0"/>
              </a:spcBef>
              <a:buNone/>
            </a:pPr>
            <a:r>
              <a:t/>
            </a:r>
            <a:endParaRPr>
              <a:solidFill>
                <a:schemeClr val="dk1"/>
              </a:solidFill>
            </a:endParaRPr>
          </a:p>
          <a:p>
            <a:pPr indent="-228600" lvl="0" marL="457200" rtl="0">
              <a:spcBef>
                <a:spcPts val="0"/>
              </a:spcBef>
              <a:buClr>
                <a:schemeClr val="dk1"/>
              </a:buClr>
              <a:buChar char="-"/>
            </a:pPr>
            <a:r>
              <a:rPr lang="en">
                <a:solidFill>
                  <a:schemeClr val="dk1"/>
                </a:solidFill>
              </a:rPr>
              <a:t>HIGH level: The URL in your browser corresponds with a route in your app. In order to match the URL with the corresponding route, DNS has to happen. DNS uses the URL to help your browser find the servers that host your application files. To start, the browser doesn’t know where to find this URL’s servers, and so sends the URL as a request via a resolver, and is routed first to the top level domain server (i.e. the .com, .org, etc.), which then directs the resolver to a site’s name servers, which provide your site’s IP address. </a:t>
            </a:r>
          </a:p>
          <a:p>
            <a:pPr indent="-228600" lvl="0" marL="457200" rtl="0">
              <a:spcBef>
                <a:spcPts val="0"/>
              </a:spcBef>
              <a:buClr>
                <a:schemeClr val="dk1"/>
              </a:buClr>
              <a:buChar char="-"/>
            </a:pPr>
            <a:r>
              <a:rPr lang="en">
                <a:solidFill>
                  <a:schemeClr val="dk1"/>
                </a:solidFill>
              </a:rPr>
              <a:t>This IP address maps to the servers that host your application.</a:t>
            </a:r>
          </a:p>
          <a:p>
            <a:pPr lvl="0" rtl="0">
              <a:spcBef>
                <a:spcPts val="0"/>
              </a:spcBef>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Browser sends URL to those servers via HTTP req</a:t>
            </a:r>
          </a:p>
          <a:p>
            <a:pPr indent="-298450" lvl="0" marL="457200" rtl="0">
              <a:spcBef>
                <a:spcPts val="0"/>
              </a:spcBef>
              <a:buSzPct val="100000"/>
              <a:buChar char="●"/>
            </a:pPr>
            <a:r>
              <a:rPr lang="en"/>
              <a:t>Server receives URL and sends to web app</a:t>
            </a:r>
          </a:p>
          <a:p>
            <a:pPr indent="-298450" lvl="0" marL="457200" rtl="0">
              <a:spcBef>
                <a:spcPts val="0"/>
              </a:spcBef>
              <a:buSzPct val="100000"/>
              <a:buChar char="●"/>
            </a:pPr>
            <a:r>
              <a:rPr lang="en"/>
              <a:t>Matches to corresponding route</a:t>
            </a:r>
          </a:p>
          <a:p>
            <a:pPr indent="-298450" lvl="0" marL="457200" rtl="0">
              <a:spcBef>
                <a:spcPts val="0"/>
              </a:spcBef>
              <a:buSzPct val="100000"/>
              <a:buChar char="●"/>
            </a:pPr>
            <a:r>
              <a:rPr lang="en"/>
              <a:t>Executes appropriate code</a:t>
            </a:r>
          </a:p>
          <a:p>
            <a:pPr indent="-298450" lvl="0" marL="457200" rtl="0">
              <a:spcBef>
                <a:spcPts val="0"/>
              </a:spcBef>
              <a:buSzPct val="100000"/>
              <a:buChar char="●"/>
            </a:pPr>
            <a:r>
              <a:rPr lang="en"/>
              <a:t>Returns output with bunch of info</a:t>
            </a:r>
          </a:p>
          <a:p>
            <a:pPr indent="-298450" lvl="0" marL="457200" rtl="0">
              <a:spcBef>
                <a:spcPts val="0"/>
              </a:spcBef>
              <a:buSzPct val="100000"/>
              <a:buChar char="●"/>
            </a:pPr>
            <a:r>
              <a:rPr lang="en"/>
              <a:t>Server takes output, sends as response under HTTP headers</a:t>
            </a:r>
          </a:p>
          <a:p>
            <a:pPr indent="-298450" lvl="0" marL="457200" rtl="0">
              <a:spcBef>
                <a:spcPts val="0"/>
              </a:spcBef>
              <a:buSzPct val="100000"/>
              <a:buChar char="●"/>
            </a:pPr>
            <a:r>
              <a:rPr lang="en"/>
              <a:t>E.g. webpage is ‘message’</a:t>
            </a:r>
          </a:p>
          <a:p>
            <a:pPr indent="-298450" lvl="0" marL="457200" rtl="0">
              <a:spcBef>
                <a:spcPts val="0"/>
              </a:spcBef>
              <a:buSzPct val="100000"/>
              <a:buChar char="●"/>
            </a:pPr>
            <a:r>
              <a:rPr lang="en"/>
              <a:t>This req/resp is WSGI</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rtl="0">
              <a:spcBef>
                <a:spcPts val="0"/>
              </a:spcBef>
              <a:buNone/>
            </a:pPr>
            <a:r>
              <a:t/>
            </a:r>
            <a:endParaRPr>
              <a:solidFill>
                <a:schemeClr val="dk1"/>
              </a:solidFill>
            </a:endParaRPr>
          </a:p>
          <a:p>
            <a:pPr indent="-228600" lvl="0" marL="457200" rtl="0">
              <a:spcBef>
                <a:spcPts val="0"/>
              </a:spcBef>
              <a:buClr>
                <a:schemeClr val="dk1"/>
              </a:buClr>
              <a:buChar char="-"/>
            </a:pPr>
            <a:r>
              <a:rPr lang="en">
                <a:solidFill>
                  <a:schemeClr val="dk1"/>
                </a:solidFill>
              </a:rPr>
              <a:t>The browser then sends the URL to those servers via an HTTP request. The server receives that URL and sends it to the web app, which processes that URL and matches it to the corresponding route, executes the appropriate code and returns an output with a bunch of information in it. </a:t>
            </a:r>
          </a:p>
          <a:p>
            <a:pPr indent="-228600" lvl="0" marL="457200" rtl="0">
              <a:spcBef>
                <a:spcPts val="0"/>
              </a:spcBef>
              <a:buClr>
                <a:schemeClr val="dk1"/>
              </a:buClr>
              <a:buChar char="-"/>
            </a:pPr>
            <a:r>
              <a:rPr lang="en">
                <a:solidFill>
                  <a:schemeClr val="dk1"/>
                </a:solidFill>
              </a:rPr>
              <a:t>The server takes this output and sends it as a response under a bunch of different HTTP headers - the output that you see on your webpage is mostly stored under the “message” header</a:t>
            </a:r>
          </a:p>
          <a:p>
            <a:pPr indent="-228600" lvl="0" marL="457200" rtl="0">
              <a:spcBef>
                <a:spcPts val="0"/>
              </a:spcBef>
              <a:buClr>
                <a:schemeClr val="dk1"/>
              </a:buClr>
              <a:buChar char="-"/>
            </a:pPr>
            <a:r>
              <a:rPr lang="en">
                <a:solidFill>
                  <a:schemeClr val="dk1"/>
                </a:solidFill>
              </a:rPr>
              <a:t>This request/response interaction is what takes place under WSGI</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Web Server Gateway Interface</a:t>
            </a:r>
          </a:p>
          <a:p>
            <a:pPr indent="-298450" lvl="0" marL="457200" rtl="0">
              <a:spcBef>
                <a:spcPts val="0"/>
              </a:spcBef>
              <a:buSzPct val="100000"/>
              <a:buChar char="●"/>
            </a:pPr>
            <a:r>
              <a:rPr lang="en"/>
              <a:t>Protocol to simplify comms over HTTP just described</a:t>
            </a:r>
          </a:p>
          <a:p>
            <a:pPr indent="-298450" lvl="0" marL="457200" rtl="0">
              <a:spcBef>
                <a:spcPts val="0"/>
              </a:spcBef>
              <a:buSzPct val="100000"/>
              <a:buChar char="●"/>
            </a:pPr>
            <a:r>
              <a:rPr lang="en"/>
              <a:t>Point at which web interacts with app</a:t>
            </a:r>
          </a:p>
          <a:p>
            <a:pPr indent="-298450" lvl="1" marL="914400" rtl="0">
              <a:spcBef>
                <a:spcPts val="0"/>
              </a:spcBef>
              <a:buSzPct val="100000"/>
              <a:buChar char="○"/>
            </a:pPr>
            <a:r>
              <a:rPr lang="en"/>
              <a:t>Web passes request to app</a:t>
            </a:r>
          </a:p>
          <a:p>
            <a:pPr indent="-298450" lvl="1" marL="914400" rtl="0">
              <a:spcBef>
                <a:spcPts val="0"/>
              </a:spcBef>
              <a:buSzPct val="100000"/>
              <a:buChar char="○"/>
            </a:pPr>
            <a:r>
              <a:rPr lang="en"/>
              <a:t>App passes response to web</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WSGI is the Web Server Gateway Interface. WSGI is a protocol meant to simplify the communication over HTTP I just described. It is the point at which the web meets and interacts with your application, where it passes the HTTP request off to your application, and your application passes the response off to the web.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Arm with tech vocab for google and docu</a:t>
            </a:r>
          </a:p>
          <a:p>
            <a:pPr indent="-228600" lvl="1" marL="914400" rtl="0">
              <a:lnSpc>
                <a:spcPct val="115000"/>
              </a:lnSpc>
              <a:spcBef>
                <a:spcPts val="0"/>
              </a:spcBef>
              <a:buChar char="○"/>
            </a:pPr>
            <a:r>
              <a:rPr lang="en"/>
              <a:t>Google &amp; Docu</a:t>
            </a:r>
          </a:p>
          <a:p>
            <a:pPr indent="-298450" lvl="0" marL="457200" rtl="0">
              <a:lnSpc>
                <a:spcPct val="115000"/>
              </a:lnSpc>
              <a:spcBef>
                <a:spcPts val="0"/>
              </a:spcBef>
              <a:buSzPct val="100000"/>
              <a:buChar char="●"/>
            </a:pPr>
            <a:r>
              <a:rPr lang="en"/>
              <a:t>Ground-up of what to do for web app</a:t>
            </a:r>
          </a:p>
          <a:p>
            <a:pPr indent="-298450" lvl="0" marL="457200" rtl="0">
              <a:lnSpc>
                <a:spcPct val="115000"/>
              </a:lnSpc>
              <a:spcBef>
                <a:spcPts val="0"/>
              </a:spcBef>
              <a:buSzPct val="100000"/>
              <a:buChar char="●"/>
            </a:pPr>
            <a:r>
              <a:rPr lang="en"/>
              <a:t>Key benefits of ingredients to empower choices</a:t>
            </a:r>
          </a:p>
          <a:p>
            <a:pPr indent="-298450" lvl="0" marL="457200" rtl="0">
              <a:lnSpc>
                <a:spcPct val="115000"/>
              </a:lnSpc>
              <a:spcBef>
                <a:spcPts val="0"/>
              </a:spcBef>
              <a:buSzPct val="100000"/>
              <a:buChar char="●"/>
            </a:pPr>
            <a:r>
              <a:rPr lang="en"/>
              <a:t>Provide recipe </a:t>
            </a:r>
            <a:r>
              <a:rPr lang="en"/>
              <a:t>for building a website.</a:t>
            </a:r>
          </a:p>
          <a:p>
            <a:pPr indent="-228600" lvl="0" marL="457200" rtl="0">
              <a:lnSpc>
                <a:spcPct val="115000"/>
              </a:lnSpc>
              <a:spcBef>
                <a:spcPts val="0"/>
              </a:spcBef>
              <a:buChar char="●"/>
            </a:pPr>
            <a:r>
              <a:rPr lang="en"/>
              <a:t>Going to cover a lot, absorb what you can</a:t>
            </a:r>
          </a:p>
          <a:p>
            <a:pPr indent="-228600" lvl="1" marL="914400" rtl="0">
              <a:lnSpc>
                <a:spcPct val="115000"/>
              </a:lnSpc>
              <a:spcBef>
                <a:spcPts val="0"/>
              </a:spcBef>
              <a:buChar char="○"/>
            </a:pPr>
            <a:r>
              <a:rPr lang="en"/>
              <a:t>Slides will eventually be on my github page,</a:t>
            </a:r>
          </a:p>
          <a:p>
            <a:pPr indent="-228600" lvl="1" marL="914400" rtl="0">
              <a:lnSpc>
                <a:spcPct val="115000"/>
              </a:lnSpc>
              <a:spcBef>
                <a:spcPts val="0"/>
              </a:spcBef>
              <a:buChar char="○"/>
            </a:pPr>
            <a:r>
              <a:rPr lang="en"/>
              <a:t>Last slide will sum up the key terms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Exists to enforce this simplified consistent communication</a:t>
            </a:r>
          </a:p>
          <a:p>
            <a:pPr indent="-298450" lvl="0" marL="457200" rtl="0">
              <a:spcBef>
                <a:spcPts val="0"/>
              </a:spcBef>
              <a:buSzPct val="100000"/>
              <a:buChar char="●"/>
            </a:pPr>
            <a:r>
              <a:rPr lang="en"/>
              <a:t>Gnarly details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WSGI exists to enforce this simplified and consistent way of communicating between a web server and an application all across the web.</a:t>
            </a:r>
          </a:p>
          <a:p>
            <a:pPr lvl="0" rtl="0">
              <a:spcBef>
                <a:spcPts val="0"/>
              </a:spcBef>
              <a:buNone/>
            </a:pPr>
            <a:r>
              <a:t/>
            </a:r>
            <a:endParaRPr/>
          </a:p>
          <a:p>
            <a:pPr lvl="0" rtl="0">
              <a:spcBef>
                <a:spcPts val="0"/>
              </a:spcBef>
              <a:buNone/>
            </a:pPr>
            <a:r>
              <a:rPr lang="en"/>
              <a:t>If you want to know the gnarly technical details,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highly recommend you look up PEP 333, which is the specification in which WSGI was formalized.</a:t>
            </a:r>
          </a:p>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With that, back to frameworks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Take care of tedious parts of app config</a:t>
            </a:r>
          </a:p>
          <a:p>
            <a:pPr indent="-298450" lvl="1" marL="914400" rtl="0">
              <a:spcBef>
                <a:spcPts val="0"/>
              </a:spcBef>
              <a:buSzPct val="100000"/>
              <a:buChar char="○"/>
            </a:pPr>
            <a:r>
              <a:rPr lang="en"/>
              <a:t>So you don’t have to</a:t>
            </a:r>
          </a:p>
          <a:p>
            <a:pPr indent="-298450" lvl="1" marL="914400" rtl="0">
              <a:spcBef>
                <a:spcPts val="0"/>
              </a:spcBef>
              <a:buSzPct val="100000"/>
              <a:buChar char="○"/>
            </a:pPr>
            <a:r>
              <a:rPr lang="en"/>
              <a:t>Includes HTTP/WSGI business</a:t>
            </a:r>
          </a:p>
          <a:p>
            <a:pPr indent="-298450" lvl="0" marL="457200" rtl="0">
              <a:spcBef>
                <a:spcPts val="0"/>
              </a:spcBef>
              <a:buSzPct val="100000"/>
              <a:buChar char="●"/>
            </a:pPr>
            <a:r>
              <a:rPr lang="en"/>
              <a:t>Install like a pkg</a:t>
            </a:r>
          </a:p>
          <a:p>
            <a:pPr indent="-298450" lvl="0" marL="457200" rtl="0">
              <a:spcBef>
                <a:spcPts val="0"/>
              </a:spcBef>
              <a:buSzPct val="100000"/>
              <a:buChar char="●"/>
            </a:pPr>
            <a:r>
              <a:rPr lang="en"/>
              <a:t>Provide you w/ config files and skeleton structure</a:t>
            </a:r>
          </a:p>
          <a:p>
            <a:pPr indent="-298450" lvl="1" marL="914400" rtl="0">
              <a:spcBef>
                <a:spcPts val="0"/>
              </a:spcBef>
              <a:buSzPct val="100000"/>
              <a:buChar char="○"/>
            </a:pPr>
            <a:r>
              <a:rPr lang="en"/>
              <a:t>Can use as basis for your code</a:t>
            </a:r>
          </a:p>
          <a:p>
            <a:pPr lvl="0" rtl="0">
              <a:spcBef>
                <a:spcPts val="0"/>
              </a:spcBef>
              <a:buNone/>
            </a:pPr>
            <a:r>
              <a:t/>
            </a:r>
            <a:endParaRPr/>
          </a:p>
          <a:p>
            <a:pPr lvl="0" marR="0" rtl="0" algn="l">
              <a:lnSpc>
                <a:spcPct val="100000"/>
              </a:lnSpc>
              <a:spcBef>
                <a:spcPts val="0"/>
              </a:spcBef>
              <a:spcAft>
                <a:spcPts val="0"/>
              </a:spcAft>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Web frameworks take care of writing the tedious parts of application configuration so that you don’t have to. That includes this HTTP/WSGI business</a:t>
            </a:r>
          </a:p>
          <a:p>
            <a:pPr lvl="0" rtl="0">
              <a:spcBef>
                <a:spcPts val="0"/>
              </a:spcBef>
              <a:buNone/>
            </a:pPr>
            <a:r>
              <a:t/>
            </a:r>
            <a:endParaRPr/>
          </a:p>
          <a:p>
            <a:pPr lvl="0">
              <a:spcBef>
                <a:spcPts val="0"/>
              </a:spcBef>
              <a:buNone/>
            </a:pPr>
            <a:r>
              <a:rPr lang="en"/>
              <a:t>You install them just like you would a python package, and they provide you with configuration files and a skeleton file structure you can use as the basis of your application code.</a:t>
            </a:r>
          </a:p>
          <a:p>
            <a:pPr lvl="0">
              <a:spcBef>
                <a:spcPts val="0"/>
              </a:spcBef>
              <a:buNone/>
            </a:pPr>
            <a:r>
              <a:t/>
            </a:r>
            <a:endParaRPr/>
          </a:p>
          <a:p>
            <a:pPr lvl="0" rtl="0">
              <a:spcBef>
                <a:spcPts val="0"/>
              </a:spcBef>
              <a:buNone/>
            </a:pPr>
            <a:r>
              <a:rPr lang="en"/>
              <a:t>They come pre-baked with WSGI, so that the web server knows exactly which file to look to to find the route that matches its URL.</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Don’t have to use but helps with learning</a:t>
            </a:r>
          </a:p>
          <a:p>
            <a:pPr indent="-298450" lvl="1" marL="914400" rtl="0">
              <a:spcBef>
                <a:spcPts val="0"/>
              </a:spcBef>
              <a:buSzPct val="100000"/>
              <a:buChar char="○"/>
            </a:pPr>
            <a:r>
              <a:rPr lang="en"/>
              <a:t>Basic app structure and config</a:t>
            </a:r>
          </a:p>
          <a:p>
            <a:pPr indent="-298450" lvl="0" marL="457200" rtl="0">
              <a:spcBef>
                <a:spcPts val="0"/>
              </a:spcBef>
              <a:buSzPct val="100000"/>
              <a:buChar char="●"/>
            </a:pPr>
            <a:r>
              <a:rPr lang="en"/>
              <a:t>Experienced coders use them too</a:t>
            </a:r>
          </a:p>
          <a:p>
            <a:pPr indent="-298450" lvl="0" marL="457200" rtl="0">
              <a:spcBef>
                <a:spcPts val="0"/>
              </a:spcBef>
              <a:buSzPct val="100000"/>
              <a:buChar char="●"/>
            </a:pPr>
            <a:r>
              <a:rPr lang="en"/>
              <a:t>Lots of frameworks exist in python eco besides web frameworks</a:t>
            </a:r>
          </a:p>
          <a:p>
            <a:pPr indent="-298450" lvl="1" marL="914400" rtl="0">
              <a:spcBef>
                <a:spcPts val="0"/>
              </a:spcBef>
              <a:buSzPct val="100000"/>
              <a:buChar char="○"/>
            </a:pPr>
            <a:r>
              <a:rPr lang="en"/>
              <a:t>Explore to see if will make your life easier</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You don’t have to! This is absolutely not required. However, as a beginner, it can be useful to use a web framework to learn how an app can be structured and what goes into basic application configuration.</a:t>
            </a:r>
          </a:p>
          <a:p>
            <a:pPr lvl="0" rtl="0">
              <a:spcBef>
                <a:spcPts val="0"/>
              </a:spcBef>
              <a:buNone/>
            </a:pPr>
            <a:r>
              <a:t/>
            </a:r>
            <a:endParaRPr/>
          </a:p>
          <a:p>
            <a:pPr lvl="0" rtl="0">
              <a:spcBef>
                <a:spcPts val="0"/>
              </a:spcBef>
              <a:buNone/>
            </a:pPr>
            <a:r>
              <a:rPr lang="en"/>
              <a:t>Because they make things so much easier, many experienced coders regularly use frameworks, as well.</a:t>
            </a:r>
          </a:p>
          <a:p>
            <a:pPr lvl="0" rtl="0">
              <a:spcBef>
                <a:spcPts val="0"/>
              </a:spcBef>
              <a:buNone/>
            </a:pPr>
            <a:r>
              <a:t/>
            </a:r>
            <a:endParaRPr/>
          </a:p>
          <a:p>
            <a:pPr lvl="0">
              <a:spcBef>
                <a:spcPts val="0"/>
              </a:spcBef>
              <a:buNone/>
            </a:pPr>
            <a:r>
              <a:rPr lang="en"/>
              <a:t>Web frameworks are most beneficial for - well, web development - but various frameworks exist throughout the Python ecosystem and it is worth exploring what’s out there to see if there’s something that will make your life easier.</a:t>
            </a:r>
          </a:p>
          <a:p>
            <a:pPr lvl="0">
              <a:spcBef>
                <a:spcPts val="0"/>
              </a:spcBef>
              <a:buNone/>
            </a:pPr>
            <a:r>
              <a:t/>
            </a:r>
            <a:endParaRPr/>
          </a:p>
          <a:p>
            <a:pPr lvl="0">
              <a:spcBef>
                <a:spcPts val="0"/>
              </a:spcBef>
              <a:buNone/>
            </a:pPr>
            <a:r>
              <a:rPr lang="en"/>
              <a:t>Now that we’ve covered WSGI, </a:t>
            </a:r>
            <a:r>
              <a:rPr lang="en"/>
              <a:t>I’m going to list four additional aspects of an application that typically come pre-baked in frameworks.</a:t>
            </a:r>
          </a:p>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If using, reco is Flask</a:t>
            </a:r>
          </a:p>
          <a:p>
            <a:pPr indent="-228600" lvl="1" marL="914400" rtl="0">
              <a:spcBef>
                <a:spcPts val="0"/>
              </a:spcBef>
              <a:buChar char="○"/>
            </a:pPr>
            <a:r>
              <a:rPr lang="en"/>
              <a:t>Simple enough</a:t>
            </a:r>
          </a:p>
          <a:p>
            <a:pPr indent="-228600" lvl="1" marL="914400" rtl="0">
              <a:spcBef>
                <a:spcPts val="0"/>
              </a:spcBef>
              <a:buChar char="○"/>
            </a:pPr>
            <a:r>
              <a:rPr lang="en"/>
              <a:t>Structured enough to learn from looking &amp; working</a:t>
            </a:r>
          </a:p>
          <a:p>
            <a:pPr indent="-298450" lvl="0" marL="457200" rtl="0">
              <a:spcBef>
                <a:spcPts val="0"/>
              </a:spcBef>
              <a:buSzPct val="100000"/>
              <a:buChar char="●"/>
            </a:pPr>
            <a:r>
              <a:rPr lang="en"/>
              <a:t>This is the WSGI for flask</a:t>
            </a:r>
          </a:p>
          <a:p>
            <a:pPr indent="-298450" lvl="0" marL="457200" rtl="0">
              <a:spcBef>
                <a:spcPts val="0"/>
              </a:spcBef>
              <a:buSzPct val="100000"/>
              <a:buChar char="●"/>
            </a:pPr>
            <a:r>
              <a:rPr lang="en"/>
              <a:t>Use it to demo main funcs of web framework</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Framework provides easy way to specify how to match a URL from the browser to code</a:t>
            </a:r>
          </a:p>
          <a:p>
            <a:pPr indent="-298450" lvl="0" marL="457200" rtl="0">
              <a:spcBef>
                <a:spcPts val="0"/>
              </a:spcBef>
              <a:buSzPct val="100000"/>
              <a:buChar char="●"/>
            </a:pPr>
            <a:r>
              <a:rPr lang="en"/>
              <a:t>Here have defined route that will render this HTML, and you can do this easily with a decorator and a function because of flask</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Once WSGI takes place and matches a URL to an app-defined route, your app will need to know how to match that route to the corresponding piece of code. This isn’t as simple as it sounds! Your framework configuration will indicate in which files to look to find any given handler or function, and will provide a simple function as an interface to let you designate where to look.</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Converts incoming HTTP req into POPOs</a:t>
            </a:r>
          </a:p>
          <a:p>
            <a:pPr indent="-298450" lvl="1" marL="914400" rtl="0">
              <a:spcBef>
                <a:spcPts val="0"/>
              </a:spcBef>
              <a:buSzPct val="100000"/>
              <a:buChar char="○"/>
            </a:pPr>
            <a:r>
              <a:rPr lang="en"/>
              <a:t>Code can easily access key info</a:t>
            </a:r>
          </a:p>
          <a:p>
            <a:pPr indent="-298450" lvl="0" marL="457200" rtl="0">
              <a:spcBef>
                <a:spcPts val="0"/>
              </a:spcBef>
              <a:buSzPct val="100000"/>
              <a:buChar char="●"/>
            </a:pPr>
            <a:r>
              <a:rPr lang="en"/>
              <a:t>On way out, converts responses into HTTP resp that browser can read</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t>Your framework will also take care of converting incoming HTTP requests into Python objects so that your code can easily access key information about the request. Similarly, on the way back out, your framework convert your responses into HTTP responses that the browser can read.</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Allows you to pass values from data to HTML</a:t>
            </a:r>
          </a:p>
          <a:p>
            <a:pPr indent="-298450" lvl="0" marL="457200" rtl="0">
              <a:spcBef>
                <a:spcPts val="0"/>
              </a:spcBef>
              <a:buSzPct val="100000"/>
              <a:buChar char="●"/>
            </a:pPr>
            <a:r>
              <a:rPr lang="en"/>
              <a:t>I.e. Can pass vars directly into HTML from python just as function rather than parsing HTML string</a:t>
            </a:r>
          </a:p>
          <a:p>
            <a:pPr indent="-298450" lvl="0" marL="457200" rtl="0">
              <a:spcBef>
                <a:spcPts val="0"/>
              </a:spcBef>
              <a:buSzPct val="100000"/>
              <a:buChar char="●"/>
            </a:pPr>
            <a:r>
              <a:rPr lang="en"/>
              <a:t>Also individual pkgs that serve solely as template engine</a:t>
            </a:r>
          </a:p>
          <a:p>
            <a:pPr indent="-298450" lvl="1" marL="914400" rtl="0">
              <a:spcBef>
                <a:spcPts val="0"/>
              </a:spcBef>
              <a:buSzPct val="100000"/>
              <a:buChar char="○"/>
            </a:pPr>
            <a:r>
              <a:rPr lang="en"/>
              <a:t>Can use instead of or in addition</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Web frameworks also often come with a template engine that allows you to pass values from your data model into your HTML. In other words, you can pass variables directly into your HTML from Python as you would variables into a function rather than having to format an HTML string or something like that</a:t>
            </a:r>
          </a:p>
          <a:p>
            <a:pPr lvl="0">
              <a:spcBef>
                <a:spcPts val="0"/>
              </a:spcBef>
              <a:buNone/>
            </a:pPr>
            <a:r>
              <a:t/>
            </a:r>
            <a:endParaRPr/>
          </a:p>
          <a:p>
            <a:pPr lvl="0" rtl="0">
              <a:spcBef>
                <a:spcPts val="0"/>
              </a:spcBef>
              <a:buNone/>
            </a:pPr>
            <a:r>
              <a:rPr lang="en"/>
              <a:t>There are also individual python packages that serve solely as a template engine that you can use either instead of or in addition to the template engine provided by your web framework.</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spcBef>
                <a:spcPts val="0"/>
              </a:spcBef>
              <a:buSzPct val="100000"/>
              <a:buChar char="●"/>
            </a:pPr>
            <a:r>
              <a:rPr lang="en"/>
              <a:t>Ability to spin up dev web server to test changes locally</a:t>
            </a:r>
          </a:p>
          <a:p>
            <a:pPr indent="-298450" lvl="0" marL="457200" rtl="0">
              <a:spcBef>
                <a:spcPts val="0"/>
              </a:spcBef>
              <a:buSzPct val="100000"/>
              <a:buChar char="●"/>
            </a:pPr>
            <a:r>
              <a:rPr lang="en"/>
              <a:t>Sometimes docu is unclear, but typically</a:t>
            </a:r>
          </a:p>
          <a:p>
            <a:pPr lvl="0">
              <a:spcBef>
                <a:spcPts val="0"/>
              </a:spcBef>
              <a:buNone/>
            </a:pPr>
            <a:r>
              <a:t/>
            </a:r>
            <a:endParaRPr/>
          </a:p>
          <a:p>
            <a:pPr lvl="0">
              <a:spcBef>
                <a:spcPts val="0"/>
              </a:spcBef>
              <a:buNone/>
            </a:pPr>
            <a:r>
              <a:t/>
            </a:r>
            <a:endParaRPr/>
          </a:p>
          <a:p>
            <a:pPr lvl="0" rtl="0">
              <a:spcBef>
                <a:spcPts val="0"/>
              </a:spcBef>
              <a:buNone/>
            </a:pPr>
            <a:r>
              <a:rPr lang="en"/>
              <a:t>Finally, frameworks come with the ability to spin up a development web server so that you can test out your changes locally. Sometimes it’s difficult to tell in the documentation how exactly you do this, but typically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pip.pypa.io/en/stable/reference/pip_install/#usage" TargetMode="External"/><Relationship Id="rId4" Type="http://schemas.openxmlformats.org/officeDocument/2006/relationships/hyperlink" Target="https://www.recurse.com/blog/14-there-is-no-magic-virtualenv-edition" TargetMode="External"/><Relationship Id="rId5" Type="http://schemas.openxmlformats.org/officeDocument/2006/relationships/hyperlink" Target="http://pythonpaste.org/do-it-yourself-framework.html" TargetMode="External"/><Relationship Id="rId6" Type="http://schemas.openxmlformats.org/officeDocument/2006/relationships/hyperlink" Target="https://howdns.works/" TargetMode="External"/><Relationship Id="rId7" Type="http://schemas.openxmlformats.org/officeDocument/2006/relationships/hyperlink" Target="http://www.revsys.com/blog/2014/nov/21/recommended-django-project-layout/" TargetMode="External"/><Relationship Id="rId8" Type="http://schemas.openxmlformats.org/officeDocument/2006/relationships/hyperlink" Target="https://docs.djangoproject.com/en/1.9/intro/tutorial01/"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mailto:naglemaryk@gmail.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ypi.python.org/pypi/pytz"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hyperlink" Target="https://docs.python.org/2/library/sqlite3.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comments" Target="../comments/commen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docs.python.org/2/library/sqlite3.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comments" Target="../comments/commen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comments" Target="../comments/commen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4.png"/><Relationship Id="rId4"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2.png"/><Relationship Id="rId4" Type="http://schemas.openxmlformats.org/officeDocument/2006/relationships/hyperlink" Target="www.google.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comments" Target="../comments/commen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6.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Piecing it Together: </a:t>
            </a:r>
          </a:p>
          <a:p>
            <a:pPr lvl="0">
              <a:spcBef>
                <a:spcPts val="0"/>
              </a:spcBef>
              <a:buNone/>
            </a:pPr>
            <a:r>
              <a:rPr lang="en"/>
              <a:t>A beginner’s guide to application configuration</a:t>
            </a:r>
          </a:p>
        </p:txBody>
      </p:sp>
      <p:sp>
        <p:nvSpPr>
          <p:cNvPr id="60" name="Shape 60"/>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a:spcBef>
                <a:spcPts val="0"/>
              </a:spcBef>
              <a:buNone/>
            </a:pPr>
            <a:r>
              <a:rPr lang="en"/>
              <a:t>Mary Nagle</a:t>
            </a:r>
          </a:p>
          <a:p>
            <a:pPr lvl="0">
              <a:spcBef>
                <a:spcPts val="0"/>
              </a:spcBef>
              <a:buNone/>
            </a:pPr>
            <a:r>
              <a:rPr lang="en"/>
              <a:t>Software Engineer @ Warby Parker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247200"/>
            <a:ext cx="8520600" cy="572700"/>
          </a:xfrm>
          <a:prstGeom prst="rect">
            <a:avLst/>
          </a:prstGeom>
        </p:spPr>
        <p:txBody>
          <a:bodyPr anchorCtr="0" anchor="t" bIns="91425" lIns="91425" rIns="91425" tIns="91425">
            <a:noAutofit/>
          </a:bodyPr>
          <a:lstStyle/>
          <a:p>
            <a:pPr lvl="0" rtl="0">
              <a:spcBef>
                <a:spcPts val="0"/>
              </a:spcBef>
              <a:buNone/>
            </a:pPr>
            <a:r>
              <a:rPr lang="en" sz="3600"/>
              <a:t>What you’ll learn</a:t>
            </a:r>
          </a:p>
        </p:txBody>
      </p:sp>
      <p:sp>
        <p:nvSpPr>
          <p:cNvPr id="108" name="Shape 10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SzPct val="100000"/>
              <a:buAutoNum type="arabicPeriod"/>
            </a:pPr>
            <a:r>
              <a:rPr lang="en" sz="3000"/>
              <a:t>Package installation</a:t>
            </a:r>
          </a:p>
          <a:p>
            <a:pPr indent="-419100" lvl="0" marL="457200" rtl="0">
              <a:spcBef>
                <a:spcPts val="0"/>
              </a:spcBef>
              <a:buSzPct val="100000"/>
              <a:buAutoNum type="arabicPeriod"/>
            </a:pPr>
            <a:r>
              <a:rPr lang="en" sz="3000"/>
              <a:t>Virtual environment</a:t>
            </a:r>
          </a:p>
          <a:p>
            <a:pPr indent="-419100" lvl="0" marL="457200" rtl="0">
              <a:spcBef>
                <a:spcPts val="0"/>
              </a:spcBef>
              <a:buSzPct val="100000"/>
              <a:buAutoNum type="arabicPeriod"/>
            </a:pPr>
            <a:r>
              <a:rPr lang="en" sz="3000"/>
              <a:t>Data storage</a:t>
            </a:r>
          </a:p>
          <a:p>
            <a:pPr indent="-419100" lvl="0" marL="457200" rtl="0">
              <a:spcBef>
                <a:spcPts val="0"/>
              </a:spcBef>
              <a:buSzPct val="100000"/>
              <a:buAutoNum type="arabicPeriod"/>
            </a:pPr>
            <a:r>
              <a:rPr lang="en" sz="3000"/>
              <a:t>Framework</a:t>
            </a:r>
          </a:p>
          <a:p>
            <a:pPr indent="-419100" lvl="0" marL="457200" rtl="0">
              <a:spcBef>
                <a:spcPts val="0"/>
              </a:spcBef>
              <a:buSzPct val="100000"/>
              <a:buAutoNum type="arabicPeriod"/>
            </a:pPr>
            <a:r>
              <a:rPr lang="en" sz="3000"/>
              <a:t>Tying your components together</a:t>
            </a:r>
          </a:p>
          <a:p>
            <a:pPr indent="-419100" lvl="0" marL="457200" rtl="0">
              <a:spcBef>
                <a:spcPts val="0"/>
              </a:spcBef>
              <a:buSzPct val="100000"/>
              <a:buAutoNum type="arabicPeriod"/>
            </a:pPr>
            <a:r>
              <a:rPr lang="en" sz="3000"/>
              <a:t>Connecting your app to the web</a:t>
            </a:r>
          </a:p>
          <a:p>
            <a:pPr lvl="0" rtl="0">
              <a:spcBef>
                <a:spcPts val="0"/>
              </a:spcBef>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6" name="Shape 676"/>
        <p:cNvGrpSpPr/>
        <p:nvPr/>
      </p:nvGrpSpPr>
      <p:grpSpPr>
        <a:xfrm>
          <a:off x="0" y="0"/>
          <a:ext cx="0" cy="0"/>
          <a:chOff x="0" y="0"/>
          <a:chExt cx="0" cy="0"/>
        </a:xfrm>
      </p:grpSpPr>
      <p:sp>
        <p:nvSpPr>
          <p:cNvPr id="677" name="Shape 677"/>
          <p:cNvSpPr txBox="1"/>
          <p:nvPr/>
        </p:nvSpPr>
        <p:spPr>
          <a:xfrm>
            <a:off x="924600" y="1771050"/>
            <a:ext cx="7294800" cy="8367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 python &lt;file_name&gt;</a:t>
            </a:r>
          </a:p>
        </p:txBody>
      </p:sp>
      <p:sp>
        <p:nvSpPr>
          <p:cNvPr id="678" name="Shape 678"/>
          <p:cNvSpPr txBox="1"/>
          <p:nvPr/>
        </p:nvSpPr>
        <p:spPr>
          <a:xfrm>
            <a:off x="2253450" y="3300125"/>
            <a:ext cx="4637100" cy="8367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 jekyll serve</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 name="Shape 682"/>
        <p:cNvGrpSpPr/>
        <p:nvPr/>
      </p:nvGrpSpPr>
      <p:grpSpPr>
        <a:xfrm>
          <a:off x="0" y="0"/>
          <a:ext cx="0" cy="0"/>
          <a:chOff x="0" y="0"/>
          <a:chExt cx="0" cy="0"/>
        </a:xfrm>
      </p:grpSpPr>
      <p:sp>
        <p:nvSpPr>
          <p:cNvPr id="683" name="Shape 683"/>
          <p:cNvSpPr txBox="1"/>
          <p:nvPr/>
        </p:nvSpPr>
        <p:spPr>
          <a:xfrm>
            <a:off x="66600" y="939650"/>
            <a:ext cx="9010800" cy="3000000"/>
          </a:xfrm>
          <a:prstGeom prst="rect">
            <a:avLst/>
          </a:prstGeom>
          <a:noFill/>
          <a:ln>
            <a:noFill/>
          </a:ln>
        </p:spPr>
        <p:txBody>
          <a:bodyPr anchorCtr="0" anchor="ctr" bIns="91425" lIns="91425" rIns="91425" tIns="91425">
            <a:noAutofit/>
          </a:bodyPr>
          <a:lstStyle/>
          <a:p>
            <a:pPr lvl="0" rtl="0">
              <a:spcBef>
                <a:spcPts val="0"/>
              </a:spcBef>
              <a:buNone/>
            </a:pPr>
            <a:r>
              <a:rPr lang="en" sz="3000">
                <a:latin typeface="Consolas"/>
                <a:ea typeface="Consolas"/>
                <a:cs typeface="Consolas"/>
                <a:sym typeface="Consolas"/>
              </a:rPr>
              <a:t>mary.nagle flaskapp [master] python app.py</a:t>
            </a:r>
          </a:p>
          <a:p>
            <a:pPr lvl="0" rtl="0">
              <a:spcBef>
                <a:spcPts val="0"/>
              </a:spcBef>
              <a:buNone/>
            </a:pPr>
            <a:r>
              <a:rPr lang="en" sz="3000">
                <a:latin typeface="Consolas"/>
                <a:ea typeface="Consolas"/>
                <a:cs typeface="Consolas"/>
                <a:sym typeface="Consolas"/>
              </a:rPr>
              <a:t> </a:t>
            </a:r>
            <a:r>
              <a:rPr b="1" lang="en" sz="3000">
                <a:latin typeface="Consolas"/>
                <a:ea typeface="Consolas"/>
                <a:cs typeface="Consolas"/>
                <a:sym typeface="Consolas"/>
              </a:rPr>
              <a:t>* Running on http://127.0.0.1:5000/</a:t>
            </a:r>
            <a:r>
              <a:rPr lang="en" sz="3000">
                <a:latin typeface="Consolas"/>
                <a:ea typeface="Consolas"/>
                <a:cs typeface="Consolas"/>
                <a:sym typeface="Consolas"/>
              </a:rPr>
              <a:t> (Press CTRL+C to quit)</a:t>
            </a:r>
          </a:p>
          <a:p>
            <a:pPr lvl="0" rtl="0">
              <a:spcBef>
                <a:spcPts val="0"/>
              </a:spcBef>
              <a:buNone/>
            </a:pPr>
            <a:r>
              <a:rPr lang="en" sz="3000">
                <a:latin typeface="Consolas"/>
                <a:ea typeface="Consolas"/>
                <a:cs typeface="Consolas"/>
                <a:sym typeface="Consolas"/>
              </a:rPr>
              <a:t> * Restarting with stat</a:t>
            </a:r>
          </a:p>
          <a:p>
            <a:pPr lvl="0" rtl="0">
              <a:spcBef>
                <a:spcPts val="0"/>
              </a:spcBef>
              <a:buNone/>
            </a:pPr>
            <a:r>
              <a:rPr lang="en" sz="3000">
                <a:latin typeface="Consolas"/>
                <a:ea typeface="Consolas"/>
                <a:cs typeface="Consolas"/>
                <a:sym typeface="Consolas"/>
              </a:rPr>
              <a:t> * Debugger is active!</a:t>
            </a:r>
          </a:p>
          <a:p>
            <a:pPr lvl="0" rtl="0">
              <a:spcBef>
                <a:spcPts val="0"/>
              </a:spcBef>
              <a:buNone/>
            </a:pPr>
            <a:r>
              <a:rPr lang="en" sz="3000">
                <a:latin typeface="Consolas"/>
                <a:ea typeface="Consolas"/>
                <a:cs typeface="Consolas"/>
                <a:sym typeface="Consolas"/>
              </a:rPr>
              <a:t> * Debugger PIN: 218-987-530</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File structure</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 name="Shape 692"/>
        <p:cNvGrpSpPr/>
        <p:nvPr/>
      </p:nvGrpSpPr>
      <p:grpSpPr>
        <a:xfrm>
          <a:off x="0" y="0"/>
          <a:ext cx="0" cy="0"/>
          <a:chOff x="0" y="0"/>
          <a:chExt cx="0" cy="0"/>
        </a:xfrm>
      </p:grpSpPr>
      <p:sp>
        <p:nvSpPr>
          <p:cNvPr id="693" name="Shape 6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Django Default File Structure</a:t>
            </a:r>
          </a:p>
        </p:txBody>
      </p:sp>
      <p:sp>
        <p:nvSpPr>
          <p:cNvPr id="694" name="Shape 694"/>
          <p:cNvSpPr txBox="1"/>
          <p:nvPr>
            <p:ph idx="1" type="body"/>
          </p:nvPr>
        </p:nvSpPr>
        <p:spPr>
          <a:xfrm>
            <a:off x="311700" y="1152475"/>
            <a:ext cx="8520600" cy="3416400"/>
          </a:xfrm>
          <a:prstGeom prst="rect">
            <a:avLst/>
          </a:prstGeom>
          <a:solidFill>
            <a:srgbClr val="FFFFFF"/>
          </a:solidFill>
        </p:spPr>
        <p:txBody>
          <a:bodyPr anchorCtr="0" anchor="t" bIns="91425" lIns="91425" rIns="91425" tIns="91425">
            <a:noAutofit/>
          </a:bodyPr>
          <a:lstStyle/>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project_folder</a:t>
            </a:r>
            <a:r>
              <a:rPr lang="en" sz="1150">
                <a:solidFill>
                  <a:srgbClr val="000000"/>
                </a:solidFill>
                <a:highlight>
                  <a:srgbClr val="FFFFFF"/>
                </a:highlight>
                <a:latin typeface="Consolas"/>
                <a:ea typeface="Consolas"/>
                <a:cs typeface="Consolas"/>
                <a:sym typeface="Consolas"/>
              </a:rPr>
              <a:t>/</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a:t>
            </a:r>
            <a:r>
              <a:rPr b="1" lang="en" sz="1150">
                <a:solidFill>
                  <a:srgbClr val="000000"/>
                </a:solidFill>
                <a:highlight>
                  <a:srgbClr val="FFFFFF"/>
                </a:highlight>
                <a:latin typeface="Consolas"/>
                <a:ea typeface="Consolas"/>
                <a:cs typeface="Consolas"/>
                <a:sym typeface="Consolas"/>
              </a:rPr>
              <a:t>manage.py</a:t>
            </a:r>
          </a:p>
          <a:p>
            <a:pPr indent="457200" lvl="0" rtl="0">
              <a:lnSpc>
                <a:spcPct val="150000"/>
              </a:lnSpc>
              <a:spcBef>
                <a:spcPts val="600"/>
              </a:spcBef>
              <a:spcAft>
                <a:spcPts val="600"/>
              </a:spcAft>
              <a:buNone/>
            </a:pPr>
            <a:r>
              <a:rPr b="1" lang="en" sz="1150">
                <a:solidFill>
                  <a:srgbClr val="000000"/>
                </a:solidFill>
                <a:highlight>
                  <a:srgbClr val="FFFFFF"/>
                </a:highlight>
                <a:latin typeface="Consolas"/>
                <a:ea typeface="Consolas"/>
                <a:cs typeface="Consolas"/>
                <a:sym typeface="Consolas"/>
              </a:rPr>
              <a:t>  requirements.txt</a:t>
            </a:r>
            <a:br>
              <a:rPr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configuration_stuff/</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a:t>
            </a:r>
            <a:r>
              <a:rPr b="1" lang="en" sz="1150">
                <a:solidFill>
                  <a:srgbClr val="000000"/>
                </a:solidFill>
                <a:highlight>
                  <a:srgbClr val="FFFFFF"/>
                </a:highlight>
                <a:latin typeface="Consolas"/>
                <a:ea typeface="Consolas"/>
                <a:cs typeface="Consolas"/>
                <a:sym typeface="Consolas"/>
              </a:rPr>
              <a:t> __init__.py</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settings.py</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urls.py</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wsgi.py</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app_name/</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__init__.py</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models.py</a:t>
            </a:r>
          </a:p>
          <a:p>
            <a:pPr lvl="0" rtl="0">
              <a:lnSpc>
                <a:spcPct val="150000"/>
              </a:lnSpc>
              <a:spcBef>
                <a:spcPts val="600"/>
              </a:spcBef>
              <a:spcAft>
                <a:spcPts val="600"/>
              </a:spcAft>
              <a:buClr>
                <a:schemeClr val="dk1"/>
              </a:buClr>
              <a:buSzPct val="91666"/>
              <a:buFont typeface="Arial"/>
              <a:buNone/>
            </a:pPr>
            <a:r>
              <a:rPr lang="en" sz="1150">
                <a:solidFill>
                  <a:srgbClr val="000000"/>
                </a:solidFill>
                <a:highlight>
                  <a:srgbClr val="FFFFFF"/>
                </a:highlight>
                <a:latin typeface="Consolas"/>
                <a:ea typeface="Consolas"/>
                <a:cs typeface="Consolas"/>
                <a:sym typeface="Consolas"/>
              </a:rPr>
              <a:t>	     [other files for MVC]</a:t>
            </a:r>
          </a:p>
          <a:p>
            <a:pPr lvl="0">
              <a:spcBef>
                <a:spcPts val="0"/>
              </a:spcBef>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 name="Shape 698"/>
        <p:cNvGrpSpPr/>
        <p:nvPr/>
      </p:nvGrpSpPr>
      <p:grpSpPr>
        <a:xfrm>
          <a:off x="0" y="0"/>
          <a:ext cx="0" cy="0"/>
          <a:chOff x="0" y="0"/>
          <a:chExt cx="0" cy="0"/>
        </a:xfrm>
      </p:grpSpPr>
      <p:sp>
        <p:nvSpPr>
          <p:cNvPr id="699" name="Shape 6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Flask Recommended File Structure</a:t>
            </a:r>
          </a:p>
        </p:txBody>
      </p:sp>
      <p:sp>
        <p:nvSpPr>
          <p:cNvPr id="700" name="Shape 700"/>
          <p:cNvSpPr txBox="1"/>
          <p:nvPr>
            <p:ph idx="1" type="body"/>
          </p:nvPr>
        </p:nvSpPr>
        <p:spPr>
          <a:xfrm>
            <a:off x="311700" y="1152475"/>
            <a:ext cx="8520600" cy="34164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project_folder</a:t>
            </a:r>
            <a:r>
              <a:rPr lang="en" sz="1150">
                <a:solidFill>
                  <a:srgbClr val="000000"/>
                </a:solidFill>
                <a:highlight>
                  <a:srgbClr val="FFFFFF"/>
                </a:highlight>
                <a:latin typeface="Consolas"/>
                <a:ea typeface="Consolas"/>
                <a:cs typeface="Consolas"/>
                <a:sym typeface="Consolas"/>
              </a:rPr>
              <a:t>/</a:t>
            </a:r>
          </a:p>
          <a:p>
            <a:pPr indent="387350" lvl="0" marL="0" marR="0" rtl="0" algn="l">
              <a:lnSpc>
                <a:spcPct val="150000"/>
              </a:lnSpc>
              <a:spcBef>
                <a:spcPts val="600"/>
              </a:spcBef>
              <a:spcAft>
                <a:spcPts val="600"/>
              </a:spcAft>
              <a:buClr>
                <a:srgbClr val="000000"/>
              </a:buClr>
              <a:buSzPct val="91666"/>
              <a:buFont typeface="Arial"/>
              <a:buNone/>
            </a:pPr>
            <a:r>
              <a:rPr b="1" lang="en" sz="1150">
                <a:solidFill>
                  <a:srgbClr val="000000"/>
                </a:solidFill>
                <a:highlight>
                  <a:srgbClr val="FFFFFF"/>
                </a:highlight>
                <a:latin typeface="Consolas"/>
                <a:ea typeface="Consolas"/>
                <a:cs typeface="Consolas"/>
                <a:sym typeface="Consolas"/>
              </a:rPr>
              <a:t>config.py</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requirements.txt</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app.py</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instance/</a:t>
            </a:r>
            <a:br>
              <a:rPr b="1" lang="en" sz="1150">
                <a:solidFill>
                  <a:srgbClr val="000000"/>
                </a:solidFill>
                <a:highlight>
                  <a:srgbClr val="FFFFFF"/>
                </a:highlight>
                <a:latin typeface="Consolas"/>
                <a:ea typeface="Consolas"/>
                <a:cs typeface="Consolas"/>
                <a:sym typeface="Consolas"/>
              </a:rPr>
            </a:br>
            <a:r>
              <a:rPr b="1" lang="en" sz="1150">
                <a:solidFill>
                  <a:srgbClr val="000000"/>
                </a:solidFill>
                <a:highlight>
                  <a:srgbClr val="FFFFFF"/>
                </a:highlight>
                <a:latin typeface="Consolas"/>
                <a:ea typeface="Consolas"/>
                <a:cs typeface="Consolas"/>
                <a:sym typeface="Consolas"/>
              </a:rPr>
              <a:t>	    config.py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yourapp/</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__init__.py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views.py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models.py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forms.py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static/</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templates/</a:t>
            </a:r>
          </a:p>
          <a:p>
            <a:pPr indent="0" lvl="0" marL="0" marR="0" rtl="0" algn="l">
              <a:lnSpc>
                <a:spcPct val="150000"/>
              </a:lnSpc>
              <a:spcBef>
                <a:spcPts val="600"/>
              </a:spcBef>
              <a:spcAft>
                <a:spcPts val="600"/>
              </a:spcAft>
              <a:buNone/>
            </a:pPr>
            <a:r>
              <a:t/>
            </a:r>
            <a:endParaRPr sz="1150">
              <a:solidFill>
                <a:srgbClr val="000000"/>
              </a:solidFill>
              <a:highlight>
                <a:srgbClr val="FFFFFF"/>
              </a:highlight>
              <a:latin typeface="Consolas"/>
              <a:ea typeface="Consolas"/>
              <a:cs typeface="Consolas"/>
              <a:sym typeface="Consola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nvSpPr>
        <p:spPr>
          <a:xfrm>
            <a:off x="1033500" y="230975"/>
            <a:ext cx="7077000" cy="11538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Flask</a:t>
            </a:r>
          </a:p>
        </p:txBody>
      </p:sp>
      <p:pic>
        <p:nvPicPr>
          <p:cNvPr id="706" name="Shape 706"/>
          <p:cNvPicPr preferRelativeResize="0"/>
          <p:nvPr/>
        </p:nvPicPr>
        <p:blipFill>
          <a:blip r:embed="rId3">
            <a:alphaModFix/>
          </a:blip>
          <a:stretch>
            <a:fillRect/>
          </a:stretch>
        </p:blipFill>
        <p:spPr>
          <a:xfrm>
            <a:off x="1578350" y="1119674"/>
            <a:ext cx="5987300" cy="3793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 name="Shape 710"/>
        <p:cNvGrpSpPr/>
        <p:nvPr/>
      </p:nvGrpSpPr>
      <p:grpSpPr>
        <a:xfrm>
          <a:off x="0" y="0"/>
          <a:ext cx="0" cy="0"/>
          <a:chOff x="0" y="0"/>
          <a:chExt cx="0" cy="0"/>
        </a:xfrm>
      </p:grpSpPr>
      <p:sp>
        <p:nvSpPr>
          <p:cNvPr id="711" name="Shape 711"/>
          <p:cNvSpPr txBox="1"/>
          <p:nvPr/>
        </p:nvSpPr>
        <p:spPr>
          <a:xfrm>
            <a:off x="637650" y="1071750"/>
            <a:ext cx="78687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“Flask tutorial”</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 URL routing -</a:t>
            </a:r>
          </a:p>
          <a:p>
            <a:pPr lvl="0" rtl="0" algn="ctr">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 Request and response objects -</a:t>
            </a:r>
          </a:p>
          <a:p>
            <a:pPr lvl="0" rtl="0" algn="ctr">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 Template engine -</a:t>
            </a:r>
          </a:p>
          <a:p>
            <a:pPr lvl="0" rtl="0" algn="ctr">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 Development web server -</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sp>
        <p:nvSpPr>
          <p:cNvPr id="721" name="Shape 7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Final Product</a:t>
            </a:r>
          </a:p>
        </p:txBody>
      </p:sp>
      <p:sp>
        <p:nvSpPr>
          <p:cNvPr id="722" name="Shape 722"/>
          <p:cNvSpPr/>
          <p:nvPr/>
        </p:nvSpPr>
        <p:spPr>
          <a:xfrm>
            <a:off x="474650" y="1099175"/>
            <a:ext cx="6052799" cy="3710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3" name="Shape 723"/>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3000"/>
              <a:t>Your operating system</a:t>
            </a:r>
          </a:p>
        </p:txBody>
      </p:sp>
      <p:sp>
        <p:nvSpPr>
          <p:cNvPr id="724" name="Shape 724"/>
          <p:cNvSpPr/>
          <p:nvPr/>
        </p:nvSpPr>
        <p:spPr>
          <a:xfrm>
            <a:off x="649049" y="1810625"/>
            <a:ext cx="2731500" cy="27150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5" name="Shape 725"/>
          <p:cNvSpPr txBox="1"/>
          <p:nvPr>
            <p:ph type="title"/>
          </p:nvPr>
        </p:nvSpPr>
        <p:spPr>
          <a:xfrm>
            <a:off x="783150" y="1783500"/>
            <a:ext cx="2309100" cy="800400"/>
          </a:xfrm>
          <a:prstGeom prst="rect">
            <a:avLst/>
          </a:prstGeom>
        </p:spPr>
        <p:txBody>
          <a:bodyPr anchorCtr="0" anchor="t" bIns="91425" lIns="91425" rIns="91425" tIns="91425">
            <a:noAutofit/>
          </a:bodyPr>
          <a:lstStyle/>
          <a:p>
            <a:pPr lvl="0" rtl="0">
              <a:spcBef>
                <a:spcPts val="0"/>
              </a:spcBef>
              <a:buNone/>
            </a:pPr>
            <a:r>
              <a:rPr lang="en" sz="3000"/>
              <a:t>virtualenv</a:t>
            </a:r>
          </a:p>
        </p:txBody>
      </p:sp>
      <p:sp>
        <p:nvSpPr>
          <p:cNvPr id="726" name="Shape 726"/>
          <p:cNvSpPr/>
          <p:nvPr/>
        </p:nvSpPr>
        <p:spPr>
          <a:xfrm>
            <a:off x="4056075" y="2548925"/>
            <a:ext cx="2102100" cy="21339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7" name="Shape 727"/>
          <p:cNvSpPr txBox="1"/>
          <p:nvPr/>
        </p:nvSpPr>
        <p:spPr>
          <a:xfrm>
            <a:off x="4263075" y="3374500"/>
            <a:ext cx="1688100" cy="847500"/>
          </a:xfrm>
          <a:prstGeom prst="rect">
            <a:avLst/>
          </a:prstGeom>
          <a:noFill/>
          <a:ln>
            <a:noFill/>
          </a:ln>
        </p:spPr>
        <p:txBody>
          <a:bodyPr anchorCtr="0" anchor="t" bIns="91425" lIns="91425" rIns="91425" tIns="91425">
            <a:noAutofit/>
          </a:bodyPr>
          <a:lstStyle/>
          <a:p>
            <a:pPr lvl="0" rtl="0" algn="ctr">
              <a:spcBef>
                <a:spcPts val="0"/>
              </a:spcBef>
              <a:buNone/>
            </a:pPr>
            <a:r>
              <a:rPr lang="en" sz="2400"/>
              <a:t>SQLite Database</a:t>
            </a:r>
          </a:p>
        </p:txBody>
      </p:sp>
      <p:sp>
        <p:nvSpPr>
          <p:cNvPr id="728" name="Shape 728"/>
          <p:cNvSpPr/>
          <p:nvPr/>
        </p:nvSpPr>
        <p:spPr>
          <a:xfrm>
            <a:off x="3709750" y="1651675"/>
            <a:ext cx="2524800" cy="8475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9" name="Shape 729"/>
          <p:cNvSpPr txBox="1"/>
          <p:nvPr/>
        </p:nvSpPr>
        <p:spPr>
          <a:xfrm>
            <a:off x="3921087" y="1714825"/>
            <a:ext cx="2102100" cy="471300"/>
          </a:xfrm>
          <a:prstGeom prst="rect">
            <a:avLst/>
          </a:prstGeom>
          <a:noFill/>
          <a:ln>
            <a:noFill/>
          </a:ln>
        </p:spPr>
        <p:txBody>
          <a:bodyPr anchorCtr="0" anchor="t" bIns="91425" lIns="91425" rIns="91425" tIns="91425">
            <a:noAutofit/>
          </a:bodyPr>
          <a:lstStyle/>
          <a:p>
            <a:pPr lvl="0" rtl="0">
              <a:spcBef>
                <a:spcPts val="0"/>
              </a:spcBef>
              <a:buNone/>
            </a:pPr>
            <a:r>
              <a:rPr lang="en" sz="3000"/>
              <a:t>Flask App</a:t>
            </a:r>
          </a:p>
        </p:txBody>
      </p:sp>
      <p:sp>
        <p:nvSpPr>
          <p:cNvPr id="730" name="Shape 730"/>
          <p:cNvSpPr/>
          <p:nvPr/>
        </p:nvSpPr>
        <p:spPr>
          <a:xfrm>
            <a:off x="6833700" y="3583475"/>
            <a:ext cx="2309100" cy="1257900"/>
          </a:xfrm>
          <a:prstGeom prst="flowChartConnec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1" name="Shape 731"/>
          <p:cNvSpPr txBox="1"/>
          <p:nvPr/>
        </p:nvSpPr>
        <p:spPr>
          <a:xfrm>
            <a:off x="7126199" y="3976775"/>
            <a:ext cx="18804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Web Server</a:t>
            </a:r>
          </a:p>
        </p:txBody>
      </p:sp>
      <p:sp>
        <p:nvSpPr>
          <p:cNvPr id="732" name="Shape 732"/>
          <p:cNvSpPr/>
          <p:nvPr/>
        </p:nvSpPr>
        <p:spPr>
          <a:xfrm>
            <a:off x="908350" y="2986925"/>
            <a:ext cx="1688100" cy="12579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3" name="Shape 733"/>
          <p:cNvSpPr txBox="1"/>
          <p:nvPr/>
        </p:nvSpPr>
        <p:spPr>
          <a:xfrm>
            <a:off x="926799" y="3349675"/>
            <a:ext cx="16512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Packages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sp>
        <p:nvSpPr>
          <p:cNvPr id="738" name="Shape 73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What You’ll Learn</a:t>
            </a:r>
          </a:p>
        </p:txBody>
      </p:sp>
      <p:sp>
        <p:nvSpPr>
          <p:cNvPr id="739" name="Shape 73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740" name="Shape 740"/>
          <p:cNvPicPr preferRelativeResize="0"/>
          <p:nvPr/>
        </p:nvPicPr>
        <p:blipFill>
          <a:blip r:embed="rId3">
            <a:alphaModFix/>
          </a:blip>
          <a:stretch>
            <a:fillRect/>
          </a:stretch>
        </p:blipFill>
        <p:spPr>
          <a:xfrm>
            <a:off x="201100" y="1152475"/>
            <a:ext cx="712336" cy="572699"/>
          </a:xfrm>
          <a:prstGeom prst="rect">
            <a:avLst/>
          </a:prstGeom>
          <a:noFill/>
          <a:ln>
            <a:noFill/>
          </a:ln>
        </p:spPr>
      </p:pic>
      <p:pic>
        <p:nvPicPr>
          <p:cNvPr id="741" name="Shape 741"/>
          <p:cNvPicPr preferRelativeResize="0"/>
          <p:nvPr/>
        </p:nvPicPr>
        <p:blipFill>
          <a:blip r:embed="rId3">
            <a:alphaModFix/>
          </a:blip>
          <a:stretch>
            <a:fillRect/>
          </a:stretch>
        </p:blipFill>
        <p:spPr>
          <a:xfrm>
            <a:off x="201100" y="1526499"/>
            <a:ext cx="712336" cy="572699"/>
          </a:xfrm>
          <a:prstGeom prst="rect">
            <a:avLst/>
          </a:prstGeom>
          <a:noFill/>
          <a:ln>
            <a:noFill/>
          </a:ln>
        </p:spPr>
      </p:pic>
      <p:pic>
        <p:nvPicPr>
          <p:cNvPr id="742" name="Shape 742"/>
          <p:cNvPicPr preferRelativeResize="0"/>
          <p:nvPr/>
        </p:nvPicPr>
        <p:blipFill>
          <a:blip r:embed="rId3">
            <a:alphaModFix/>
          </a:blip>
          <a:stretch>
            <a:fillRect/>
          </a:stretch>
        </p:blipFill>
        <p:spPr>
          <a:xfrm>
            <a:off x="201100" y="1970300"/>
            <a:ext cx="712336" cy="572699"/>
          </a:xfrm>
          <a:prstGeom prst="rect">
            <a:avLst/>
          </a:prstGeom>
          <a:noFill/>
          <a:ln>
            <a:noFill/>
          </a:ln>
        </p:spPr>
      </p:pic>
      <p:pic>
        <p:nvPicPr>
          <p:cNvPr id="743" name="Shape 743"/>
          <p:cNvPicPr preferRelativeResize="0"/>
          <p:nvPr/>
        </p:nvPicPr>
        <p:blipFill>
          <a:blip r:embed="rId3">
            <a:alphaModFix/>
          </a:blip>
          <a:stretch>
            <a:fillRect/>
          </a:stretch>
        </p:blipFill>
        <p:spPr>
          <a:xfrm>
            <a:off x="201100" y="3240675"/>
            <a:ext cx="712336" cy="572699"/>
          </a:xfrm>
          <a:prstGeom prst="rect">
            <a:avLst/>
          </a:prstGeom>
          <a:noFill/>
          <a:ln>
            <a:noFill/>
          </a:ln>
        </p:spPr>
      </p:pic>
      <p:pic>
        <p:nvPicPr>
          <p:cNvPr id="744" name="Shape 744"/>
          <p:cNvPicPr preferRelativeResize="0"/>
          <p:nvPr/>
        </p:nvPicPr>
        <p:blipFill>
          <a:blip r:embed="rId3">
            <a:alphaModFix/>
          </a:blip>
          <a:stretch>
            <a:fillRect/>
          </a:stretch>
        </p:blipFill>
        <p:spPr>
          <a:xfrm>
            <a:off x="201100" y="2336412"/>
            <a:ext cx="712336" cy="57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1590275" y="0"/>
            <a:ext cx="5991525" cy="50416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8" name="Shape 748"/>
        <p:cNvGrpSpPr/>
        <p:nvPr/>
      </p:nvGrpSpPr>
      <p:grpSpPr>
        <a:xfrm>
          <a:off x="0" y="0"/>
          <a:ext cx="0" cy="0"/>
          <a:chOff x="0" y="0"/>
          <a:chExt cx="0" cy="0"/>
        </a:xfrm>
      </p:grpSpPr>
      <p:sp>
        <p:nvSpPr>
          <p:cNvPr id="749" name="Shape 749"/>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settings.py, config.py...</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3" name="Shape 753"/>
        <p:cNvGrpSpPr/>
        <p:nvPr/>
      </p:nvGrpSpPr>
      <p:grpSpPr>
        <a:xfrm>
          <a:off x="0" y="0"/>
          <a:ext cx="0" cy="0"/>
          <a:chOff x="0" y="0"/>
          <a:chExt cx="0" cy="0"/>
        </a:xfrm>
      </p:grpSpPr>
      <p:sp>
        <p:nvSpPr>
          <p:cNvPr id="754" name="Shape 754"/>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requirements.txt</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$PATH</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3" name="Shape 763"/>
        <p:cNvGrpSpPr/>
        <p:nvPr/>
      </p:nvGrpSpPr>
      <p:grpSpPr>
        <a:xfrm>
          <a:off x="0" y="0"/>
          <a:ext cx="0" cy="0"/>
          <a:chOff x="0" y="0"/>
          <a:chExt cx="0" cy="0"/>
        </a:xfrm>
      </p:grpSpPr>
      <p:sp>
        <p:nvSpPr>
          <p:cNvPr id="764" name="Shape 764"/>
          <p:cNvSpPr txBox="1"/>
          <p:nvPr/>
        </p:nvSpPr>
        <p:spPr>
          <a:xfrm>
            <a:off x="2807850" y="2180700"/>
            <a:ext cx="3528300" cy="7821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__init__.py</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nvSpPr>
        <p:spPr>
          <a:xfrm>
            <a:off x="1033500" y="0"/>
            <a:ext cx="7077000" cy="12612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4800">
                <a:solidFill>
                  <a:schemeClr val="accent3"/>
                </a:solidFill>
                <a:latin typeface="Proxima Nova"/>
                <a:ea typeface="Proxima Nova"/>
                <a:cs typeface="Proxima Nova"/>
                <a:sym typeface="Proxima Nova"/>
              </a:rPr>
              <a:t>Look for __main__</a:t>
            </a:r>
          </a:p>
        </p:txBody>
      </p:sp>
      <p:pic>
        <p:nvPicPr>
          <p:cNvPr id="770" name="Shape 770"/>
          <p:cNvPicPr preferRelativeResize="0"/>
          <p:nvPr/>
        </p:nvPicPr>
        <p:blipFill rotWithShape="1">
          <a:blip r:embed="rId3">
            <a:alphaModFix/>
          </a:blip>
          <a:srcRect b="0" l="0" r="35367" t="83262"/>
          <a:stretch/>
        </p:blipFill>
        <p:spPr>
          <a:xfrm>
            <a:off x="0" y="1284499"/>
            <a:ext cx="9143999" cy="150018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What You’ve Learned</a:t>
            </a:r>
          </a:p>
        </p:txBody>
      </p:sp>
      <p:sp>
        <p:nvSpPr>
          <p:cNvPr id="776" name="Shape 77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777" name="Shape 777"/>
          <p:cNvPicPr preferRelativeResize="0"/>
          <p:nvPr/>
        </p:nvPicPr>
        <p:blipFill>
          <a:blip r:embed="rId3">
            <a:alphaModFix/>
          </a:blip>
          <a:stretch>
            <a:fillRect/>
          </a:stretch>
        </p:blipFill>
        <p:spPr>
          <a:xfrm>
            <a:off x="201100" y="1152475"/>
            <a:ext cx="712336" cy="572699"/>
          </a:xfrm>
          <a:prstGeom prst="rect">
            <a:avLst/>
          </a:prstGeom>
          <a:noFill/>
          <a:ln>
            <a:noFill/>
          </a:ln>
        </p:spPr>
      </p:pic>
      <p:pic>
        <p:nvPicPr>
          <p:cNvPr id="778" name="Shape 778"/>
          <p:cNvPicPr preferRelativeResize="0"/>
          <p:nvPr/>
        </p:nvPicPr>
        <p:blipFill>
          <a:blip r:embed="rId3">
            <a:alphaModFix/>
          </a:blip>
          <a:stretch>
            <a:fillRect/>
          </a:stretch>
        </p:blipFill>
        <p:spPr>
          <a:xfrm>
            <a:off x="201100" y="1526499"/>
            <a:ext cx="712336" cy="572699"/>
          </a:xfrm>
          <a:prstGeom prst="rect">
            <a:avLst/>
          </a:prstGeom>
          <a:noFill/>
          <a:ln>
            <a:noFill/>
          </a:ln>
        </p:spPr>
      </p:pic>
      <p:pic>
        <p:nvPicPr>
          <p:cNvPr id="779" name="Shape 779"/>
          <p:cNvPicPr preferRelativeResize="0"/>
          <p:nvPr/>
        </p:nvPicPr>
        <p:blipFill>
          <a:blip r:embed="rId3">
            <a:alphaModFix/>
          </a:blip>
          <a:stretch>
            <a:fillRect/>
          </a:stretch>
        </p:blipFill>
        <p:spPr>
          <a:xfrm>
            <a:off x="201100" y="1970300"/>
            <a:ext cx="712336" cy="572699"/>
          </a:xfrm>
          <a:prstGeom prst="rect">
            <a:avLst/>
          </a:prstGeom>
          <a:noFill/>
          <a:ln>
            <a:noFill/>
          </a:ln>
        </p:spPr>
      </p:pic>
      <p:pic>
        <p:nvPicPr>
          <p:cNvPr id="780" name="Shape 780"/>
          <p:cNvPicPr preferRelativeResize="0"/>
          <p:nvPr/>
        </p:nvPicPr>
        <p:blipFill>
          <a:blip r:embed="rId3">
            <a:alphaModFix/>
          </a:blip>
          <a:stretch>
            <a:fillRect/>
          </a:stretch>
        </p:blipFill>
        <p:spPr>
          <a:xfrm>
            <a:off x="201100" y="3240675"/>
            <a:ext cx="712336" cy="572699"/>
          </a:xfrm>
          <a:prstGeom prst="rect">
            <a:avLst/>
          </a:prstGeom>
          <a:noFill/>
          <a:ln>
            <a:noFill/>
          </a:ln>
        </p:spPr>
      </p:pic>
      <p:pic>
        <p:nvPicPr>
          <p:cNvPr id="781" name="Shape 781"/>
          <p:cNvPicPr preferRelativeResize="0"/>
          <p:nvPr/>
        </p:nvPicPr>
        <p:blipFill>
          <a:blip r:embed="rId3">
            <a:alphaModFix/>
          </a:blip>
          <a:stretch>
            <a:fillRect/>
          </a:stretch>
        </p:blipFill>
        <p:spPr>
          <a:xfrm>
            <a:off x="201100" y="2336412"/>
            <a:ext cx="712336" cy="572699"/>
          </a:xfrm>
          <a:prstGeom prst="rect">
            <a:avLst/>
          </a:prstGeom>
          <a:noFill/>
          <a:ln>
            <a:noFill/>
          </a:ln>
        </p:spPr>
      </p:pic>
      <p:pic>
        <p:nvPicPr>
          <p:cNvPr id="782" name="Shape 782"/>
          <p:cNvPicPr preferRelativeResize="0"/>
          <p:nvPr/>
        </p:nvPicPr>
        <p:blipFill>
          <a:blip r:embed="rId3">
            <a:alphaModFix/>
          </a:blip>
          <a:stretch>
            <a:fillRect/>
          </a:stretch>
        </p:blipFill>
        <p:spPr>
          <a:xfrm>
            <a:off x="201100" y="2788125"/>
            <a:ext cx="712336" cy="5726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Final Product</a:t>
            </a:r>
          </a:p>
        </p:txBody>
      </p:sp>
      <p:sp>
        <p:nvSpPr>
          <p:cNvPr id="788" name="Shape 788"/>
          <p:cNvSpPr/>
          <p:nvPr/>
        </p:nvSpPr>
        <p:spPr>
          <a:xfrm>
            <a:off x="474650" y="1099175"/>
            <a:ext cx="6052800" cy="37106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9" name="Shape 789"/>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3000"/>
              <a:t>Your operating system</a:t>
            </a:r>
          </a:p>
        </p:txBody>
      </p:sp>
      <p:sp>
        <p:nvSpPr>
          <p:cNvPr id="790" name="Shape 790"/>
          <p:cNvSpPr/>
          <p:nvPr/>
        </p:nvSpPr>
        <p:spPr>
          <a:xfrm>
            <a:off x="649049" y="1810625"/>
            <a:ext cx="2731500" cy="27150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1" name="Shape 791"/>
          <p:cNvSpPr txBox="1"/>
          <p:nvPr>
            <p:ph type="title"/>
          </p:nvPr>
        </p:nvSpPr>
        <p:spPr>
          <a:xfrm>
            <a:off x="783150" y="1783500"/>
            <a:ext cx="2309099" cy="800399"/>
          </a:xfrm>
          <a:prstGeom prst="rect">
            <a:avLst/>
          </a:prstGeom>
        </p:spPr>
        <p:txBody>
          <a:bodyPr anchorCtr="0" anchor="t" bIns="91425" lIns="91425" rIns="91425" tIns="91425">
            <a:noAutofit/>
          </a:bodyPr>
          <a:lstStyle/>
          <a:p>
            <a:pPr lvl="0" rtl="0">
              <a:spcBef>
                <a:spcPts val="0"/>
              </a:spcBef>
              <a:buNone/>
            </a:pPr>
            <a:r>
              <a:rPr lang="en" sz="3000"/>
              <a:t>virtualenv</a:t>
            </a:r>
          </a:p>
        </p:txBody>
      </p:sp>
      <p:sp>
        <p:nvSpPr>
          <p:cNvPr id="792" name="Shape 792"/>
          <p:cNvSpPr/>
          <p:nvPr/>
        </p:nvSpPr>
        <p:spPr>
          <a:xfrm>
            <a:off x="6904575" y="1051275"/>
            <a:ext cx="2102100" cy="21339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3" name="Shape 793"/>
          <p:cNvSpPr txBox="1"/>
          <p:nvPr/>
        </p:nvSpPr>
        <p:spPr>
          <a:xfrm>
            <a:off x="7111575" y="1876850"/>
            <a:ext cx="1688100" cy="847500"/>
          </a:xfrm>
          <a:prstGeom prst="rect">
            <a:avLst/>
          </a:prstGeom>
          <a:noFill/>
          <a:ln>
            <a:noFill/>
          </a:ln>
        </p:spPr>
        <p:txBody>
          <a:bodyPr anchorCtr="0" anchor="t" bIns="91425" lIns="91425" rIns="91425" tIns="91425">
            <a:noAutofit/>
          </a:bodyPr>
          <a:lstStyle/>
          <a:p>
            <a:pPr lvl="0" rtl="0" algn="ctr">
              <a:spcBef>
                <a:spcPts val="0"/>
              </a:spcBef>
              <a:buNone/>
            </a:pPr>
            <a:r>
              <a:rPr lang="en" sz="2400"/>
              <a:t>SQLite Database</a:t>
            </a:r>
          </a:p>
        </p:txBody>
      </p:sp>
      <p:sp>
        <p:nvSpPr>
          <p:cNvPr id="794" name="Shape 794"/>
          <p:cNvSpPr/>
          <p:nvPr/>
        </p:nvSpPr>
        <p:spPr>
          <a:xfrm>
            <a:off x="3709750" y="1733175"/>
            <a:ext cx="2577300" cy="27150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5" name="Shape 795"/>
          <p:cNvSpPr txBox="1"/>
          <p:nvPr/>
        </p:nvSpPr>
        <p:spPr>
          <a:xfrm>
            <a:off x="3947362" y="1714825"/>
            <a:ext cx="2102100" cy="471300"/>
          </a:xfrm>
          <a:prstGeom prst="rect">
            <a:avLst/>
          </a:prstGeom>
          <a:noFill/>
          <a:ln>
            <a:noFill/>
          </a:ln>
        </p:spPr>
        <p:txBody>
          <a:bodyPr anchorCtr="0" anchor="t" bIns="91425" lIns="91425" rIns="91425" tIns="91425">
            <a:noAutofit/>
          </a:bodyPr>
          <a:lstStyle/>
          <a:p>
            <a:pPr lvl="0">
              <a:spcBef>
                <a:spcPts val="0"/>
              </a:spcBef>
              <a:buNone/>
            </a:pPr>
            <a:r>
              <a:rPr lang="en" sz="3000"/>
              <a:t>Flask App</a:t>
            </a:r>
          </a:p>
        </p:txBody>
      </p:sp>
      <p:sp>
        <p:nvSpPr>
          <p:cNvPr id="796" name="Shape 796"/>
          <p:cNvSpPr txBox="1"/>
          <p:nvPr/>
        </p:nvSpPr>
        <p:spPr>
          <a:xfrm>
            <a:off x="4322175" y="2405525"/>
            <a:ext cx="1688100" cy="471300"/>
          </a:xfrm>
          <a:prstGeom prst="rect">
            <a:avLst/>
          </a:prstGeom>
          <a:noFill/>
          <a:ln>
            <a:noFill/>
          </a:ln>
        </p:spPr>
        <p:txBody>
          <a:bodyPr anchorCtr="0" anchor="t" bIns="91425" lIns="91425" rIns="91425" tIns="91425">
            <a:noAutofit/>
          </a:bodyPr>
          <a:lstStyle/>
          <a:p>
            <a:pPr lvl="0">
              <a:spcBef>
                <a:spcPts val="0"/>
              </a:spcBef>
              <a:buNone/>
            </a:pPr>
            <a:r>
              <a:rPr lang="en" sz="2400"/>
              <a:t>settings.py</a:t>
            </a:r>
          </a:p>
        </p:txBody>
      </p:sp>
      <p:cxnSp>
        <p:nvCxnSpPr>
          <p:cNvPr id="797" name="Shape 797"/>
          <p:cNvCxnSpPr>
            <a:stCxn id="793" idx="1"/>
            <a:endCxn id="796" idx="3"/>
          </p:cNvCxnSpPr>
          <p:nvPr/>
        </p:nvCxnSpPr>
        <p:spPr>
          <a:xfrm flipH="1">
            <a:off x="6010275" y="2300600"/>
            <a:ext cx="1101300" cy="340500"/>
          </a:xfrm>
          <a:prstGeom prst="straightConnector1">
            <a:avLst/>
          </a:prstGeom>
          <a:noFill/>
          <a:ln cap="flat" cmpd="sng" w="76200">
            <a:solidFill>
              <a:schemeClr val="dk2"/>
            </a:solidFill>
            <a:prstDash val="solid"/>
            <a:round/>
            <a:headEnd len="lg" w="lg" type="none"/>
            <a:tailEnd len="lg" w="lg" type="triangle"/>
          </a:ln>
        </p:spPr>
      </p:cxnSp>
      <p:sp>
        <p:nvSpPr>
          <p:cNvPr id="798" name="Shape 798"/>
          <p:cNvSpPr/>
          <p:nvPr/>
        </p:nvSpPr>
        <p:spPr>
          <a:xfrm>
            <a:off x="6833700" y="3583475"/>
            <a:ext cx="2309099" cy="1257899"/>
          </a:xfrm>
          <a:prstGeom prst="flowChartConnec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9" name="Shape 799"/>
          <p:cNvSpPr txBox="1"/>
          <p:nvPr/>
        </p:nvSpPr>
        <p:spPr>
          <a:xfrm>
            <a:off x="4665606" y="3680400"/>
            <a:ext cx="1491000" cy="471300"/>
          </a:xfrm>
          <a:prstGeom prst="rect">
            <a:avLst/>
          </a:prstGeom>
          <a:noFill/>
          <a:ln>
            <a:noFill/>
          </a:ln>
        </p:spPr>
        <p:txBody>
          <a:bodyPr anchorCtr="0" anchor="t" bIns="91425" lIns="91425" rIns="91425" tIns="91425">
            <a:noAutofit/>
          </a:bodyPr>
          <a:lstStyle/>
          <a:p>
            <a:pPr lvl="0" rtl="0" algn="r">
              <a:spcBef>
                <a:spcPts val="0"/>
              </a:spcBef>
              <a:buNone/>
            </a:pPr>
            <a:r>
              <a:rPr lang="en" sz="2400"/>
              <a:t>WSGI.py</a:t>
            </a:r>
          </a:p>
        </p:txBody>
      </p:sp>
      <p:sp>
        <p:nvSpPr>
          <p:cNvPr id="800" name="Shape 800"/>
          <p:cNvSpPr txBox="1"/>
          <p:nvPr/>
        </p:nvSpPr>
        <p:spPr>
          <a:xfrm>
            <a:off x="7126199" y="3976775"/>
            <a:ext cx="18804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Web Server</a:t>
            </a:r>
          </a:p>
        </p:txBody>
      </p:sp>
      <p:cxnSp>
        <p:nvCxnSpPr>
          <p:cNvPr id="801" name="Shape 801"/>
          <p:cNvCxnSpPr>
            <a:stCxn id="800" idx="1"/>
            <a:endCxn id="799" idx="3"/>
          </p:cNvCxnSpPr>
          <p:nvPr/>
        </p:nvCxnSpPr>
        <p:spPr>
          <a:xfrm rot="10800000">
            <a:off x="6156599" y="3916025"/>
            <a:ext cx="969600" cy="296400"/>
          </a:xfrm>
          <a:prstGeom prst="straightConnector1">
            <a:avLst/>
          </a:prstGeom>
          <a:noFill/>
          <a:ln cap="flat" cmpd="sng" w="76200">
            <a:solidFill>
              <a:schemeClr val="dk2"/>
            </a:solidFill>
            <a:prstDash val="solid"/>
            <a:round/>
            <a:headEnd len="lg" w="lg" type="none"/>
            <a:tailEnd len="lg" w="lg" type="triangle"/>
          </a:ln>
        </p:spPr>
      </p:cxnSp>
      <p:sp>
        <p:nvSpPr>
          <p:cNvPr id="802" name="Shape 802"/>
          <p:cNvSpPr/>
          <p:nvPr/>
        </p:nvSpPr>
        <p:spPr>
          <a:xfrm>
            <a:off x="908350" y="2986925"/>
            <a:ext cx="1688100" cy="12579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3" name="Shape 803"/>
          <p:cNvSpPr txBox="1"/>
          <p:nvPr/>
        </p:nvSpPr>
        <p:spPr>
          <a:xfrm>
            <a:off x="926799" y="3349675"/>
            <a:ext cx="16512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Packages</a:t>
            </a:r>
          </a:p>
        </p:txBody>
      </p:sp>
      <p:cxnSp>
        <p:nvCxnSpPr>
          <p:cNvPr id="804" name="Shape 804"/>
          <p:cNvCxnSpPr>
            <a:stCxn id="803" idx="3"/>
            <a:endCxn id="805" idx="1"/>
          </p:cNvCxnSpPr>
          <p:nvPr/>
        </p:nvCxnSpPr>
        <p:spPr>
          <a:xfrm flipH="1" rot="10800000">
            <a:off x="2577999" y="3278725"/>
            <a:ext cx="1275900" cy="306600"/>
          </a:xfrm>
          <a:prstGeom prst="straightConnector1">
            <a:avLst/>
          </a:prstGeom>
          <a:noFill/>
          <a:ln cap="flat" cmpd="sng" w="76200">
            <a:solidFill>
              <a:schemeClr val="dk2"/>
            </a:solidFill>
            <a:prstDash val="solid"/>
            <a:round/>
            <a:headEnd len="lg" w="lg" type="none"/>
            <a:tailEnd len="lg" w="lg" type="none"/>
          </a:ln>
        </p:spPr>
      </p:cxnSp>
      <p:sp>
        <p:nvSpPr>
          <p:cNvPr id="805" name="Shape 805"/>
          <p:cNvSpPr txBox="1"/>
          <p:nvPr/>
        </p:nvSpPr>
        <p:spPr>
          <a:xfrm>
            <a:off x="3853912" y="3060662"/>
            <a:ext cx="2577300" cy="435900"/>
          </a:xfrm>
          <a:prstGeom prst="rect">
            <a:avLst/>
          </a:prstGeom>
          <a:noFill/>
          <a:ln>
            <a:noFill/>
          </a:ln>
        </p:spPr>
        <p:txBody>
          <a:bodyPr anchorCtr="0" anchor="t" bIns="91425" lIns="91425" rIns="91425" tIns="91425">
            <a:noAutofit/>
          </a:bodyPr>
          <a:lstStyle/>
          <a:p>
            <a:pPr lvl="0" rtl="0">
              <a:spcBef>
                <a:spcPts val="0"/>
              </a:spcBef>
              <a:buNone/>
            </a:pPr>
            <a:r>
              <a:rPr lang="en" sz="2400"/>
              <a:t>requirements.txt</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 name="Shape 809"/>
        <p:cNvGrpSpPr/>
        <p:nvPr/>
      </p:nvGrpSpPr>
      <p:grpSpPr>
        <a:xfrm>
          <a:off x="0" y="0"/>
          <a:ext cx="0" cy="0"/>
          <a:chOff x="0" y="0"/>
          <a:chExt cx="0" cy="0"/>
        </a:xfrm>
      </p:grpSpPr>
      <p:sp>
        <p:nvSpPr>
          <p:cNvPr id="810" name="Shape 810"/>
          <p:cNvSpPr txBox="1"/>
          <p:nvPr/>
        </p:nvSpPr>
        <p:spPr>
          <a:xfrm>
            <a:off x="637650" y="1071750"/>
            <a:ext cx="78687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“Build and deploy a python website using Flask and SQLite”</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4" name="Shape 814"/>
        <p:cNvGrpSpPr/>
        <p:nvPr/>
      </p:nvGrpSpPr>
      <p:grpSpPr>
        <a:xfrm>
          <a:off x="0" y="0"/>
          <a:ext cx="0" cy="0"/>
          <a:chOff x="0" y="0"/>
          <a:chExt cx="0" cy="0"/>
        </a:xfrm>
      </p:grpSpPr>
      <p:sp>
        <p:nvSpPr>
          <p:cNvPr id="815" name="Shape 8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Final Product</a:t>
            </a:r>
          </a:p>
        </p:txBody>
      </p:sp>
      <p:sp>
        <p:nvSpPr>
          <p:cNvPr id="816" name="Shape 816"/>
          <p:cNvSpPr/>
          <p:nvPr/>
        </p:nvSpPr>
        <p:spPr>
          <a:xfrm>
            <a:off x="474650" y="1099175"/>
            <a:ext cx="6052799" cy="3710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7" name="Shape 817"/>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3000"/>
              <a:t>Your operating system</a:t>
            </a:r>
          </a:p>
        </p:txBody>
      </p:sp>
      <p:sp>
        <p:nvSpPr>
          <p:cNvPr id="818" name="Shape 818"/>
          <p:cNvSpPr/>
          <p:nvPr/>
        </p:nvSpPr>
        <p:spPr>
          <a:xfrm>
            <a:off x="649049" y="1810625"/>
            <a:ext cx="2731500" cy="27150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9" name="Shape 819"/>
          <p:cNvSpPr txBox="1"/>
          <p:nvPr>
            <p:ph type="title"/>
          </p:nvPr>
        </p:nvSpPr>
        <p:spPr>
          <a:xfrm>
            <a:off x="783150" y="1783500"/>
            <a:ext cx="2309100" cy="800400"/>
          </a:xfrm>
          <a:prstGeom prst="rect">
            <a:avLst/>
          </a:prstGeom>
        </p:spPr>
        <p:txBody>
          <a:bodyPr anchorCtr="0" anchor="t" bIns="91425" lIns="91425" rIns="91425" tIns="91425">
            <a:noAutofit/>
          </a:bodyPr>
          <a:lstStyle/>
          <a:p>
            <a:pPr lvl="0" rtl="0">
              <a:spcBef>
                <a:spcPts val="0"/>
              </a:spcBef>
              <a:buNone/>
            </a:pPr>
            <a:r>
              <a:rPr lang="en" sz="3000"/>
              <a:t>virtualenv</a:t>
            </a:r>
          </a:p>
        </p:txBody>
      </p:sp>
      <p:sp>
        <p:nvSpPr>
          <p:cNvPr id="820" name="Shape 820"/>
          <p:cNvSpPr/>
          <p:nvPr/>
        </p:nvSpPr>
        <p:spPr>
          <a:xfrm>
            <a:off x="6904575" y="1051275"/>
            <a:ext cx="2102100" cy="21339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1" name="Shape 821"/>
          <p:cNvSpPr txBox="1"/>
          <p:nvPr/>
        </p:nvSpPr>
        <p:spPr>
          <a:xfrm>
            <a:off x="7111575" y="1876850"/>
            <a:ext cx="1688100" cy="847500"/>
          </a:xfrm>
          <a:prstGeom prst="rect">
            <a:avLst/>
          </a:prstGeom>
          <a:noFill/>
          <a:ln>
            <a:noFill/>
          </a:ln>
        </p:spPr>
        <p:txBody>
          <a:bodyPr anchorCtr="0" anchor="t" bIns="91425" lIns="91425" rIns="91425" tIns="91425">
            <a:noAutofit/>
          </a:bodyPr>
          <a:lstStyle/>
          <a:p>
            <a:pPr lvl="0" rtl="0" algn="ctr">
              <a:spcBef>
                <a:spcPts val="0"/>
              </a:spcBef>
              <a:buNone/>
            </a:pPr>
            <a:r>
              <a:rPr lang="en" sz="2400"/>
              <a:t>SQLite Database</a:t>
            </a:r>
          </a:p>
        </p:txBody>
      </p:sp>
      <p:sp>
        <p:nvSpPr>
          <p:cNvPr id="822" name="Shape 822"/>
          <p:cNvSpPr/>
          <p:nvPr/>
        </p:nvSpPr>
        <p:spPr>
          <a:xfrm>
            <a:off x="3709750" y="1733175"/>
            <a:ext cx="2577300" cy="27150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3" name="Shape 823"/>
          <p:cNvSpPr txBox="1"/>
          <p:nvPr/>
        </p:nvSpPr>
        <p:spPr>
          <a:xfrm>
            <a:off x="3947362" y="1714825"/>
            <a:ext cx="2102100" cy="471300"/>
          </a:xfrm>
          <a:prstGeom prst="rect">
            <a:avLst/>
          </a:prstGeom>
          <a:noFill/>
          <a:ln>
            <a:noFill/>
          </a:ln>
        </p:spPr>
        <p:txBody>
          <a:bodyPr anchorCtr="0" anchor="t" bIns="91425" lIns="91425" rIns="91425" tIns="91425">
            <a:noAutofit/>
          </a:bodyPr>
          <a:lstStyle/>
          <a:p>
            <a:pPr lvl="0" rtl="0">
              <a:spcBef>
                <a:spcPts val="0"/>
              </a:spcBef>
              <a:buNone/>
            </a:pPr>
            <a:r>
              <a:rPr lang="en" sz="3000"/>
              <a:t>Flask App</a:t>
            </a:r>
          </a:p>
        </p:txBody>
      </p:sp>
      <p:sp>
        <p:nvSpPr>
          <p:cNvPr id="824" name="Shape 824"/>
          <p:cNvSpPr txBox="1"/>
          <p:nvPr/>
        </p:nvSpPr>
        <p:spPr>
          <a:xfrm>
            <a:off x="4322175" y="2405525"/>
            <a:ext cx="1688100" cy="471300"/>
          </a:xfrm>
          <a:prstGeom prst="rect">
            <a:avLst/>
          </a:prstGeom>
          <a:noFill/>
          <a:ln>
            <a:noFill/>
          </a:ln>
        </p:spPr>
        <p:txBody>
          <a:bodyPr anchorCtr="0" anchor="t" bIns="91425" lIns="91425" rIns="91425" tIns="91425">
            <a:noAutofit/>
          </a:bodyPr>
          <a:lstStyle/>
          <a:p>
            <a:pPr lvl="0" rtl="0">
              <a:spcBef>
                <a:spcPts val="0"/>
              </a:spcBef>
              <a:buNone/>
            </a:pPr>
            <a:r>
              <a:rPr lang="en" sz="2400"/>
              <a:t>settings.py</a:t>
            </a:r>
          </a:p>
        </p:txBody>
      </p:sp>
      <p:cxnSp>
        <p:nvCxnSpPr>
          <p:cNvPr id="825" name="Shape 825"/>
          <p:cNvCxnSpPr>
            <a:stCxn id="821" idx="1"/>
            <a:endCxn id="824" idx="3"/>
          </p:cNvCxnSpPr>
          <p:nvPr/>
        </p:nvCxnSpPr>
        <p:spPr>
          <a:xfrm flipH="1">
            <a:off x="6010275" y="2300600"/>
            <a:ext cx="1101300" cy="340500"/>
          </a:xfrm>
          <a:prstGeom prst="straightConnector1">
            <a:avLst/>
          </a:prstGeom>
          <a:noFill/>
          <a:ln cap="flat" cmpd="sng" w="76200">
            <a:solidFill>
              <a:schemeClr val="dk2"/>
            </a:solidFill>
            <a:prstDash val="solid"/>
            <a:round/>
            <a:headEnd len="lg" w="lg" type="none"/>
            <a:tailEnd len="lg" w="lg" type="triangle"/>
          </a:ln>
        </p:spPr>
      </p:cxnSp>
      <p:sp>
        <p:nvSpPr>
          <p:cNvPr id="826" name="Shape 826"/>
          <p:cNvSpPr/>
          <p:nvPr/>
        </p:nvSpPr>
        <p:spPr>
          <a:xfrm>
            <a:off x="6833700" y="3583475"/>
            <a:ext cx="2309100" cy="1257900"/>
          </a:xfrm>
          <a:prstGeom prst="flowChartConnec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7" name="Shape 827"/>
          <p:cNvSpPr txBox="1"/>
          <p:nvPr/>
        </p:nvSpPr>
        <p:spPr>
          <a:xfrm>
            <a:off x="4665606" y="3680400"/>
            <a:ext cx="1491000" cy="471300"/>
          </a:xfrm>
          <a:prstGeom prst="rect">
            <a:avLst/>
          </a:prstGeom>
          <a:noFill/>
          <a:ln>
            <a:noFill/>
          </a:ln>
        </p:spPr>
        <p:txBody>
          <a:bodyPr anchorCtr="0" anchor="t" bIns="91425" lIns="91425" rIns="91425" tIns="91425">
            <a:noAutofit/>
          </a:bodyPr>
          <a:lstStyle/>
          <a:p>
            <a:pPr lvl="0" rtl="0" algn="r">
              <a:spcBef>
                <a:spcPts val="0"/>
              </a:spcBef>
              <a:buNone/>
            </a:pPr>
            <a:r>
              <a:rPr lang="en" sz="2400"/>
              <a:t>WSGI.py</a:t>
            </a:r>
          </a:p>
        </p:txBody>
      </p:sp>
      <p:sp>
        <p:nvSpPr>
          <p:cNvPr id="828" name="Shape 828"/>
          <p:cNvSpPr txBox="1"/>
          <p:nvPr/>
        </p:nvSpPr>
        <p:spPr>
          <a:xfrm>
            <a:off x="7126199" y="3976775"/>
            <a:ext cx="18804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Web Server</a:t>
            </a:r>
          </a:p>
        </p:txBody>
      </p:sp>
      <p:cxnSp>
        <p:nvCxnSpPr>
          <p:cNvPr id="829" name="Shape 829"/>
          <p:cNvCxnSpPr>
            <a:stCxn id="828" idx="1"/>
            <a:endCxn id="827" idx="3"/>
          </p:cNvCxnSpPr>
          <p:nvPr/>
        </p:nvCxnSpPr>
        <p:spPr>
          <a:xfrm rot="10800000">
            <a:off x="6156599" y="3916025"/>
            <a:ext cx="969600" cy="296400"/>
          </a:xfrm>
          <a:prstGeom prst="straightConnector1">
            <a:avLst/>
          </a:prstGeom>
          <a:noFill/>
          <a:ln cap="flat" cmpd="sng" w="76200">
            <a:solidFill>
              <a:schemeClr val="dk2"/>
            </a:solidFill>
            <a:prstDash val="solid"/>
            <a:round/>
            <a:headEnd len="lg" w="lg" type="none"/>
            <a:tailEnd len="lg" w="lg" type="triangle"/>
          </a:ln>
        </p:spPr>
      </p:cxnSp>
      <p:sp>
        <p:nvSpPr>
          <p:cNvPr id="830" name="Shape 830"/>
          <p:cNvSpPr/>
          <p:nvPr/>
        </p:nvSpPr>
        <p:spPr>
          <a:xfrm>
            <a:off x="908350" y="2986925"/>
            <a:ext cx="1688100" cy="12579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1" name="Shape 831"/>
          <p:cNvSpPr txBox="1"/>
          <p:nvPr/>
        </p:nvSpPr>
        <p:spPr>
          <a:xfrm>
            <a:off x="926799" y="3349675"/>
            <a:ext cx="1651200" cy="471300"/>
          </a:xfrm>
          <a:prstGeom prst="rect">
            <a:avLst/>
          </a:prstGeom>
          <a:noFill/>
          <a:ln>
            <a:noFill/>
          </a:ln>
        </p:spPr>
        <p:txBody>
          <a:bodyPr anchorCtr="0" anchor="t" bIns="91425" lIns="91425" rIns="91425" tIns="91425">
            <a:noAutofit/>
          </a:bodyPr>
          <a:lstStyle/>
          <a:p>
            <a:pPr lvl="0" rtl="0" algn="ctr">
              <a:spcBef>
                <a:spcPts val="0"/>
              </a:spcBef>
              <a:buNone/>
            </a:pPr>
            <a:r>
              <a:rPr lang="en" sz="2400"/>
              <a:t>Packages</a:t>
            </a:r>
          </a:p>
        </p:txBody>
      </p:sp>
      <p:cxnSp>
        <p:nvCxnSpPr>
          <p:cNvPr id="832" name="Shape 832"/>
          <p:cNvCxnSpPr>
            <a:stCxn id="831" idx="3"/>
            <a:endCxn id="833" idx="1"/>
          </p:cNvCxnSpPr>
          <p:nvPr/>
        </p:nvCxnSpPr>
        <p:spPr>
          <a:xfrm flipH="1" rot="10800000">
            <a:off x="2577999" y="3278725"/>
            <a:ext cx="1275900" cy="306600"/>
          </a:xfrm>
          <a:prstGeom prst="straightConnector1">
            <a:avLst/>
          </a:prstGeom>
          <a:noFill/>
          <a:ln cap="flat" cmpd="sng" w="76200">
            <a:solidFill>
              <a:schemeClr val="dk2"/>
            </a:solidFill>
            <a:prstDash val="solid"/>
            <a:round/>
            <a:headEnd len="lg" w="lg" type="none"/>
            <a:tailEnd len="lg" w="lg" type="none"/>
          </a:ln>
        </p:spPr>
      </p:cxnSp>
      <p:sp>
        <p:nvSpPr>
          <p:cNvPr id="833" name="Shape 833"/>
          <p:cNvSpPr txBox="1"/>
          <p:nvPr/>
        </p:nvSpPr>
        <p:spPr>
          <a:xfrm>
            <a:off x="3853912" y="3060662"/>
            <a:ext cx="2577300" cy="435900"/>
          </a:xfrm>
          <a:prstGeom prst="rect">
            <a:avLst/>
          </a:prstGeom>
          <a:noFill/>
          <a:ln>
            <a:noFill/>
          </a:ln>
        </p:spPr>
        <p:txBody>
          <a:bodyPr anchorCtr="0" anchor="t" bIns="91425" lIns="91425" rIns="91425" tIns="91425">
            <a:noAutofit/>
          </a:bodyPr>
          <a:lstStyle/>
          <a:p>
            <a:pPr lvl="0" rtl="0">
              <a:spcBef>
                <a:spcPts val="0"/>
              </a:spcBef>
              <a:buNone/>
            </a:pPr>
            <a:r>
              <a:rPr lang="en" sz="2400"/>
              <a:t>requirements.txt</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sp>
        <p:nvSpPr>
          <p:cNvPr id="838" name="Shape 838"/>
          <p:cNvSpPr txBox="1"/>
          <p:nvPr>
            <p:ph type="title"/>
          </p:nvPr>
        </p:nvSpPr>
        <p:spPr>
          <a:xfrm>
            <a:off x="27900" y="1994250"/>
            <a:ext cx="9088200" cy="1155000"/>
          </a:xfrm>
          <a:prstGeom prst="rect">
            <a:avLst/>
          </a:prstGeom>
        </p:spPr>
        <p:txBody>
          <a:bodyPr anchorCtr="0" anchor="ctr" bIns="91425" lIns="91425" rIns="91425" tIns="91425">
            <a:noAutofit/>
          </a:bodyPr>
          <a:lstStyle/>
          <a:p>
            <a:pPr lvl="0" rtl="0" algn="ctr">
              <a:spcBef>
                <a:spcPts val="0"/>
              </a:spcBef>
              <a:buNone/>
            </a:pPr>
            <a:r>
              <a:rPr lang="en" sz="4800"/>
              <a:t>RECAP TIME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you’ve got so far</a:t>
            </a:r>
          </a:p>
        </p:txBody>
      </p:sp>
      <p:sp>
        <p:nvSpPr>
          <p:cNvPr id="119" name="Shape 119"/>
          <p:cNvSpPr/>
          <p:nvPr/>
        </p:nvSpPr>
        <p:spPr>
          <a:xfrm>
            <a:off x="2526150" y="1240525"/>
            <a:ext cx="3900300" cy="3415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 name="Shape 120"/>
          <p:cNvSpPr txBox="1"/>
          <p:nvPr>
            <p:ph type="title"/>
          </p:nvPr>
        </p:nvSpPr>
        <p:spPr>
          <a:xfrm>
            <a:off x="2526150" y="1240525"/>
            <a:ext cx="4091700" cy="473400"/>
          </a:xfrm>
          <a:prstGeom prst="rect">
            <a:avLst/>
          </a:prstGeom>
        </p:spPr>
        <p:txBody>
          <a:bodyPr anchorCtr="0" anchor="t" bIns="91425" lIns="91425" rIns="91425" tIns="91425">
            <a:noAutofit/>
          </a:bodyPr>
          <a:lstStyle/>
          <a:p>
            <a:pPr lvl="0" rtl="0" algn="ctr">
              <a:spcBef>
                <a:spcPts val="0"/>
              </a:spcBef>
              <a:buNone/>
            </a:pPr>
            <a:r>
              <a:rPr lang="en" sz="2400"/>
              <a:t>Your operating system</a:t>
            </a:r>
          </a:p>
        </p:txBody>
      </p:sp>
      <p:pic>
        <p:nvPicPr>
          <p:cNvPr id="121" name="Shape 121"/>
          <p:cNvPicPr preferRelativeResize="0"/>
          <p:nvPr/>
        </p:nvPicPr>
        <p:blipFill rotWithShape="1">
          <a:blip r:embed="rId4">
            <a:alphaModFix/>
          </a:blip>
          <a:srcRect b="9600" l="0" r="0" t="0"/>
          <a:stretch/>
        </p:blipFill>
        <p:spPr>
          <a:xfrm>
            <a:off x="3593587" y="1963100"/>
            <a:ext cx="1765424" cy="1970774"/>
          </a:xfrm>
          <a:prstGeom prst="rect">
            <a:avLst/>
          </a:prstGeom>
          <a:noFill/>
          <a:ln>
            <a:noFill/>
          </a:ln>
        </p:spPr>
      </p:pic>
      <p:sp>
        <p:nvSpPr>
          <p:cNvPr id="122" name="Shape 122"/>
          <p:cNvSpPr txBox="1"/>
          <p:nvPr/>
        </p:nvSpPr>
        <p:spPr>
          <a:xfrm>
            <a:off x="2798700" y="4183050"/>
            <a:ext cx="3546600" cy="351600"/>
          </a:xfrm>
          <a:prstGeom prst="rect">
            <a:avLst/>
          </a:prstGeom>
          <a:noFill/>
          <a:ln>
            <a:noFill/>
          </a:ln>
        </p:spPr>
        <p:txBody>
          <a:bodyPr anchorCtr="0" anchor="t" bIns="91425" lIns="91425" rIns="91425" tIns="91425">
            <a:noAutofit/>
          </a:bodyPr>
          <a:lstStyle/>
          <a:p>
            <a:pPr lvl="0" rtl="0" algn="l">
              <a:spcBef>
                <a:spcPts val="0"/>
              </a:spcBef>
              <a:buNone/>
            </a:pPr>
            <a:r>
              <a:rPr lang="en"/>
              <a:t>(This is what computers look like, right?)</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2" name="Shape 842"/>
        <p:cNvGrpSpPr/>
        <p:nvPr/>
      </p:nvGrpSpPr>
      <p:grpSpPr>
        <a:xfrm>
          <a:off x="0" y="0"/>
          <a:ext cx="0" cy="0"/>
          <a:chOff x="0" y="0"/>
          <a:chExt cx="0" cy="0"/>
        </a:xfrm>
      </p:grpSpPr>
      <p:sp>
        <p:nvSpPr>
          <p:cNvPr id="843" name="Shape 843"/>
          <p:cNvSpPr txBox="1"/>
          <p:nvPr>
            <p:ph type="title"/>
          </p:nvPr>
        </p:nvSpPr>
        <p:spPr>
          <a:xfrm>
            <a:off x="311700" y="445025"/>
            <a:ext cx="8520600" cy="572700"/>
          </a:xfrm>
          <a:prstGeom prst="rect">
            <a:avLst/>
          </a:prstGeom>
        </p:spPr>
        <p:txBody>
          <a:bodyPr anchorCtr="0" anchor="t" bIns="91425" lIns="91425" rIns="91425" tIns="91425">
            <a:noAutofit/>
          </a:bodyPr>
          <a:lstStyle/>
          <a:p>
            <a:pPr indent="457200" lvl="0" marL="457200">
              <a:spcBef>
                <a:spcPts val="0"/>
              </a:spcBef>
              <a:buNone/>
            </a:pPr>
            <a:r>
              <a:rPr lang="en"/>
              <a:t>Step								Recommendation</a:t>
            </a:r>
          </a:p>
        </p:txBody>
      </p:sp>
      <p:sp>
        <p:nvSpPr>
          <p:cNvPr id="844" name="Shape 844"/>
          <p:cNvSpPr txBox="1"/>
          <p:nvPr>
            <p:ph idx="1" type="body"/>
          </p:nvPr>
        </p:nvSpPr>
        <p:spPr>
          <a:xfrm>
            <a:off x="311700" y="1152475"/>
            <a:ext cx="4257900" cy="3416400"/>
          </a:xfrm>
          <a:prstGeom prst="rect">
            <a:avLst/>
          </a:prstGeom>
        </p:spPr>
        <p:txBody>
          <a:bodyPr anchorCtr="0" anchor="t" bIns="91425" lIns="91425" rIns="91425" tIns="91425">
            <a:noAutofit/>
          </a:bodyPr>
          <a:lstStyle/>
          <a:p>
            <a:pPr indent="-381000" lvl="0" marL="457200" rtl="0">
              <a:lnSpc>
                <a:spcPct val="150000"/>
              </a:lnSpc>
              <a:spcBef>
                <a:spcPts val="0"/>
              </a:spcBef>
              <a:buSzPct val="100000"/>
              <a:buAutoNum type="arabicPeriod"/>
            </a:pPr>
            <a:r>
              <a:rPr lang="en" sz="2400"/>
              <a:t>Virtual environment</a:t>
            </a:r>
          </a:p>
        </p:txBody>
      </p:sp>
      <p:sp>
        <p:nvSpPr>
          <p:cNvPr id="845" name="Shape 845"/>
          <p:cNvSpPr txBox="1"/>
          <p:nvPr>
            <p:ph idx="1" type="body"/>
          </p:nvPr>
        </p:nvSpPr>
        <p:spPr>
          <a:xfrm>
            <a:off x="4569600" y="1152475"/>
            <a:ext cx="4257900" cy="3416400"/>
          </a:xfrm>
          <a:prstGeom prst="rect">
            <a:avLst/>
          </a:prstGeom>
        </p:spPr>
        <p:txBody>
          <a:bodyPr anchorCtr="0" anchor="t" bIns="91425" lIns="91425" rIns="91425" tIns="91425">
            <a:noAutofit/>
          </a:bodyPr>
          <a:lstStyle/>
          <a:p>
            <a:pPr lvl="0" rtl="0" algn="ctr">
              <a:spcBef>
                <a:spcPts val="0"/>
              </a:spcBef>
              <a:buNone/>
            </a:pPr>
            <a:r>
              <a:rPr lang="en" sz="2400"/>
              <a:t>virtualenv</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9" name="Shape 849"/>
        <p:cNvGrpSpPr/>
        <p:nvPr/>
      </p:nvGrpSpPr>
      <p:grpSpPr>
        <a:xfrm>
          <a:off x="0" y="0"/>
          <a:ext cx="0" cy="0"/>
          <a:chOff x="0" y="0"/>
          <a:chExt cx="0" cy="0"/>
        </a:xfrm>
      </p:grpSpPr>
      <p:sp>
        <p:nvSpPr>
          <p:cNvPr id="850" name="Shape 850"/>
          <p:cNvSpPr txBox="1"/>
          <p:nvPr>
            <p:ph type="title"/>
          </p:nvPr>
        </p:nvSpPr>
        <p:spPr>
          <a:xfrm>
            <a:off x="311700" y="445025"/>
            <a:ext cx="8520600" cy="572700"/>
          </a:xfrm>
          <a:prstGeom prst="rect">
            <a:avLst/>
          </a:prstGeom>
        </p:spPr>
        <p:txBody>
          <a:bodyPr anchorCtr="0" anchor="t" bIns="91425" lIns="91425" rIns="91425" tIns="91425">
            <a:noAutofit/>
          </a:bodyPr>
          <a:lstStyle/>
          <a:p>
            <a:pPr indent="457200" lvl="0" marL="457200" rtl="0">
              <a:spcBef>
                <a:spcPts val="0"/>
              </a:spcBef>
              <a:buNone/>
            </a:pPr>
            <a:r>
              <a:rPr lang="en"/>
              <a:t>Step								Recommendation</a:t>
            </a:r>
          </a:p>
        </p:txBody>
      </p:sp>
      <p:sp>
        <p:nvSpPr>
          <p:cNvPr id="851" name="Shape 851"/>
          <p:cNvSpPr txBox="1"/>
          <p:nvPr>
            <p:ph idx="1" type="body"/>
          </p:nvPr>
        </p:nvSpPr>
        <p:spPr>
          <a:xfrm>
            <a:off x="311700" y="1152475"/>
            <a:ext cx="4257900" cy="3416400"/>
          </a:xfrm>
          <a:prstGeom prst="rect">
            <a:avLst/>
          </a:prstGeom>
        </p:spPr>
        <p:txBody>
          <a:bodyPr anchorCtr="0" anchor="t" bIns="91425" lIns="91425" rIns="91425" tIns="91425">
            <a:noAutofit/>
          </a:bodyPr>
          <a:lstStyle/>
          <a:p>
            <a:pPr indent="-381000" lvl="0" marL="457200" rtl="0">
              <a:lnSpc>
                <a:spcPct val="150000"/>
              </a:lnSpc>
              <a:spcBef>
                <a:spcPts val="0"/>
              </a:spcBef>
              <a:buSzPct val="100000"/>
              <a:buAutoNum type="arabicPeriod"/>
            </a:pPr>
            <a:r>
              <a:rPr lang="en" sz="2400"/>
              <a:t>Virtual environment</a:t>
            </a:r>
          </a:p>
          <a:p>
            <a:pPr indent="-381000" lvl="0" marL="457200" rtl="0">
              <a:lnSpc>
                <a:spcPct val="150000"/>
              </a:lnSpc>
              <a:spcBef>
                <a:spcPts val="0"/>
              </a:spcBef>
              <a:buSzPct val="100000"/>
              <a:buAutoNum type="arabicPeriod"/>
            </a:pPr>
            <a:r>
              <a:rPr lang="en" sz="2400"/>
              <a:t>Data storage</a:t>
            </a:r>
          </a:p>
        </p:txBody>
      </p:sp>
      <p:sp>
        <p:nvSpPr>
          <p:cNvPr id="852" name="Shape 852"/>
          <p:cNvSpPr txBox="1"/>
          <p:nvPr>
            <p:ph idx="1" type="body"/>
          </p:nvPr>
        </p:nvSpPr>
        <p:spPr>
          <a:xfrm>
            <a:off x="4569600" y="1152475"/>
            <a:ext cx="4257900" cy="3416400"/>
          </a:xfrm>
          <a:prstGeom prst="rect">
            <a:avLst/>
          </a:prstGeom>
        </p:spPr>
        <p:txBody>
          <a:bodyPr anchorCtr="0" anchor="t" bIns="91425" lIns="91425" rIns="91425" tIns="91425">
            <a:noAutofit/>
          </a:bodyPr>
          <a:lstStyle/>
          <a:p>
            <a:pPr lvl="0" rtl="0" algn="ctr">
              <a:spcBef>
                <a:spcPts val="0"/>
              </a:spcBef>
              <a:buNone/>
            </a:pPr>
            <a:r>
              <a:rPr lang="en" sz="2400"/>
              <a:t>virtualenv</a:t>
            </a:r>
          </a:p>
          <a:p>
            <a:pPr lvl="0" rtl="0" algn="ctr">
              <a:spcBef>
                <a:spcPts val="0"/>
              </a:spcBef>
              <a:buNone/>
            </a:pPr>
            <a:r>
              <a:rPr lang="en" sz="2400"/>
              <a:t>SQLite</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 name="Shape 856"/>
        <p:cNvGrpSpPr/>
        <p:nvPr/>
      </p:nvGrpSpPr>
      <p:grpSpPr>
        <a:xfrm>
          <a:off x="0" y="0"/>
          <a:ext cx="0" cy="0"/>
          <a:chOff x="0" y="0"/>
          <a:chExt cx="0" cy="0"/>
        </a:xfrm>
      </p:grpSpPr>
      <p:sp>
        <p:nvSpPr>
          <p:cNvPr id="857" name="Shape 857"/>
          <p:cNvSpPr txBox="1"/>
          <p:nvPr>
            <p:ph type="title"/>
          </p:nvPr>
        </p:nvSpPr>
        <p:spPr>
          <a:xfrm>
            <a:off x="311700" y="445025"/>
            <a:ext cx="8520600" cy="572700"/>
          </a:xfrm>
          <a:prstGeom prst="rect">
            <a:avLst/>
          </a:prstGeom>
        </p:spPr>
        <p:txBody>
          <a:bodyPr anchorCtr="0" anchor="t" bIns="91425" lIns="91425" rIns="91425" tIns="91425">
            <a:noAutofit/>
          </a:bodyPr>
          <a:lstStyle/>
          <a:p>
            <a:pPr indent="457200" lvl="0" marL="457200" rtl="0">
              <a:spcBef>
                <a:spcPts val="0"/>
              </a:spcBef>
              <a:buNone/>
            </a:pPr>
            <a:r>
              <a:rPr lang="en"/>
              <a:t>Step								Recommendation</a:t>
            </a:r>
          </a:p>
        </p:txBody>
      </p:sp>
      <p:sp>
        <p:nvSpPr>
          <p:cNvPr id="858" name="Shape 858"/>
          <p:cNvSpPr txBox="1"/>
          <p:nvPr>
            <p:ph idx="1" type="body"/>
          </p:nvPr>
        </p:nvSpPr>
        <p:spPr>
          <a:xfrm>
            <a:off x="311700" y="1152475"/>
            <a:ext cx="4257900" cy="3416400"/>
          </a:xfrm>
          <a:prstGeom prst="rect">
            <a:avLst/>
          </a:prstGeom>
        </p:spPr>
        <p:txBody>
          <a:bodyPr anchorCtr="0" anchor="t" bIns="91425" lIns="91425" rIns="91425" tIns="91425">
            <a:noAutofit/>
          </a:bodyPr>
          <a:lstStyle/>
          <a:p>
            <a:pPr indent="-381000" lvl="0" marL="457200" rtl="0">
              <a:lnSpc>
                <a:spcPct val="150000"/>
              </a:lnSpc>
              <a:spcBef>
                <a:spcPts val="0"/>
              </a:spcBef>
              <a:buSzPct val="100000"/>
              <a:buAutoNum type="arabicPeriod"/>
            </a:pPr>
            <a:r>
              <a:rPr lang="en" sz="2400"/>
              <a:t>Virtual environment</a:t>
            </a:r>
          </a:p>
          <a:p>
            <a:pPr indent="-381000" lvl="0" marL="457200" rtl="0">
              <a:lnSpc>
                <a:spcPct val="150000"/>
              </a:lnSpc>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p:txBody>
      </p:sp>
      <p:sp>
        <p:nvSpPr>
          <p:cNvPr id="859" name="Shape 859"/>
          <p:cNvSpPr txBox="1"/>
          <p:nvPr>
            <p:ph idx="1" type="body"/>
          </p:nvPr>
        </p:nvSpPr>
        <p:spPr>
          <a:xfrm>
            <a:off x="4569600" y="1152475"/>
            <a:ext cx="4257900" cy="3416400"/>
          </a:xfrm>
          <a:prstGeom prst="rect">
            <a:avLst/>
          </a:prstGeom>
        </p:spPr>
        <p:txBody>
          <a:bodyPr anchorCtr="0" anchor="t" bIns="91425" lIns="91425" rIns="91425" tIns="91425">
            <a:noAutofit/>
          </a:bodyPr>
          <a:lstStyle/>
          <a:p>
            <a:pPr lvl="0" rtl="0" algn="ctr">
              <a:spcBef>
                <a:spcPts val="0"/>
              </a:spcBef>
              <a:buNone/>
            </a:pPr>
            <a:r>
              <a:rPr lang="en" sz="2400"/>
              <a:t>virtualenv</a:t>
            </a:r>
          </a:p>
          <a:p>
            <a:pPr lvl="0" rtl="0" algn="ctr">
              <a:spcBef>
                <a:spcPts val="0"/>
              </a:spcBef>
              <a:buNone/>
            </a:pPr>
            <a:r>
              <a:rPr lang="en" sz="2400"/>
              <a:t>SQLite</a:t>
            </a:r>
          </a:p>
          <a:p>
            <a:pPr lvl="0" rtl="0" algn="ctr">
              <a:spcBef>
                <a:spcPts val="0"/>
              </a:spcBef>
              <a:buNone/>
            </a:pPr>
            <a:r>
              <a:rPr lang="en" sz="2400"/>
              <a:t>Flask</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3" name="Shape 863"/>
        <p:cNvGrpSpPr/>
        <p:nvPr/>
      </p:nvGrpSpPr>
      <p:grpSpPr>
        <a:xfrm>
          <a:off x="0" y="0"/>
          <a:ext cx="0" cy="0"/>
          <a:chOff x="0" y="0"/>
          <a:chExt cx="0" cy="0"/>
        </a:xfrm>
      </p:grpSpPr>
      <p:sp>
        <p:nvSpPr>
          <p:cNvPr id="864" name="Shape 864"/>
          <p:cNvSpPr txBox="1"/>
          <p:nvPr>
            <p:ph type="title"/>
          </p:nvPr>
        </p:nvSpPr>
        <p:spPr>
          <a:xfrm>
            <a:off x="311700" y="445025"/>
            <a:ext cx="8520600" cy="572700"/>
          </a:xfrm>
          <a:prstGeom prst="rect">
            <a:avLst/>
          </a:prstGeom>
        </p:spPr>
        <p:txBody>
          <a:bodyPr anchorCtr="0" anchor="t" bIns="91425" lIns="91425" rIns="91425" tIns="91425">
            <a:noAutofit/>
          </a:bodyPr>
          <a:lstStyle/>
          <a:p>
            <a:pPr indent="457200" lvl="0" marL="457200" rtl="0">
              <a:spcBef>
                <a:spcPts val="0"/>
              </a:spcBef>
              <a:buNone/>
            </a:pPr>
            <a:r>
              <a:rPr lang="en"/>
              <a:t>Step								Recommendation</a:t>
            </a:r>
          </a:p>
        </p:txBody>
      </p:sp>
      <p:sp>
        <p:nvSpPr>
          <p:cNvPr id="865" name="Shape 865"/>
          <p:cNvSpPr txBox="1"/>
          <p:nvPr>
            <p:ph idx="1" type="body"/>
          </p:nvPr>
        </p:nvSpPr>
        <p:spPr>
          <a:xfrm>
            <a:off x="311700" y="1152475"/>
            <a:ext cx="4257900" cy="3416400"/>
          </a:xfrm>
          <a:prstGeom prst="rect">
            <a:avLst/>
          </a:prstGeom>
        </p:spPr>
        <p:txBody>
          <a:bodyPr anchorCtr="0" anchor="t" bIns="91425" lIns="91425" rIns="91425" tIns="91425">
            <a:noAutofit/>
          </a:bodyPr>
          <a:lstStyle/>
          <a:p>
            <a:pPr indent="-381000" lvl="0" marL="457200" rtl="0">
              <a:lnSpc>
                <a:spcPct val="150000"/>
              </a:lnSpc>
              <a:spcBef>
                <a:spcPts val="0"/>
              </a:spcBef>
              <a:buSzPct val="100000"/>
              <a:buAutoNum type="arabicPeriod"/>
            </a:pPr>
            <a:r>
              <a:rPr lang="en" sz="2400"/>
              <a:t>Virtual environment</a:t>
            </a:r>
          </a:p>
          <a:p>
            <a:pPr indent="-381000" lvl="0" marL="457200" rtl="0">
              <a:lnSpc>
                <a:spcPct val="150000"/>
              </a:lnSpc>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p:txBody>
      </p:sp>
      <p:sp>
        <p:nvSpPr>
          <p:cNvPr id="866" name="Shape 866"/>
          <p:cNvSpPr txBox="1"/>
          <p:nvPr>
            <p:ph idx="1" type="body"/>
          </p:nvPr>
        </p:nvSpPr>
        <p:spPr>
          <a:xfrm>
            <a:off x="4569600" y="1152475"/>
            <a:ext cx="4257900" cy="3416400"/>
          </a:xfrm>
          <a:prstGeom prst="rect">
            <a:avLst/>
          </a:prstGeom>
        </p:spPr>
        <p:txBody>
          <a:bodyPr anchorCtr="0" anchor="t" bIns="91425" lIns="91425" rIns="91425" tIns="91425">
            <a:noAutofit/>
          </a:bodyPr>
          <a:lstStyle/>
          <a:p>
            <a:pPr lvl="0" rtl="0" algn="ctr">
              <a:spcBef>
                <a:spcPts val="0"/>
              </a:spcBef>
              <a:buNone/>
            </a:pPr>
            <a:r>
              <a:rPr b="1" lang="en" sz="2400"/>
              <a:t>pip install </a:t>
            </a:r>
            <a:r>
              <a:rPr lang="en" sz="2400"/>
              <a:t>virtualenv</a:t>
            </a:r>
          </a:p>
          <a:p>
            <a:pPr lvl="0" rtl="0" algn="ctr">
              <a:spcBef>
                <a:spcPts val="0"/>
              </a:spcBef>
              <a:buNone/>
            </a:pPr>
            <a:r>
              <a:rPr lang="en" sz="2400"/>
              <a:t>SQLite</a:t>
            </a:r>
          </a:p>
          <a:p>
            <a:pPr lvl="0" rtl="0" algn="ctr">
              <a:spcBef>
                <a:spcPts val="0"/>
              </a:spcBef>
              <a:buNone/>
            </a:pPr>
            <a:r>
              <a:rPr b="1" lang="en" sz="2400"/>
              <a:t>pip install </a:t>
            </a:r>
            <a:r>
              <a:rPr lang="en" sz="2400"/>
              <a:t>f</a:t>
            </a:r>
            <a:r>
              <a:rPr lang="en" sz="2400"/>
              <a:t>lask</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4800">
                <a:solidFill>
                  <a:schemeClr val="accent3"/>
                </a:solidFill>
                <a:latin typeface="Proxima Nova"/>
                <a:ea typeface="Proxima Nova"/>
                <a:cs typeface="Proxima Nova"/>
                <a:sym typeface="Proxima Nova"/>
              </a:rPr>
              <a:t>Knowing what to google is half the battle.</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Sources</a:t>
            </a:r>
          </a:p>
        </p:txBody>
      </p:sp>
      <p:sp>
        <p:nvSpPr>
          <p:cNvPr id="877" name="Shape 8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15000"/>
              </a:lnSpc>
              <a:spcBef>
                <a:spcPts val="0"/>
              </a:spcBef>
              <a:buNone/>
            </a:pPr>
            <a:r>
              <a:rPr lang="en" u="sng">
                <a:solidFill>
                  <a:schemeClr val="hlink"/>
                </a:solidFill>
                <a:hlinkClick r:id="rId3"/>
              </a:rPr>
              <a:t>https://pip.pypa.io/en/stable/reference/pip_install/#usage</a:t>
            </a:r>
            <a:r>
              <a:rPr lang="en" u="sng">
                <a:solidFill>
                  <a:schemeClr val="hlink"/>
                </a:solidFill>
              </a:rPr>
              <a:t> </a:t>
            </a:r>
          </a:p>
          <a:p>
            <a:pPr indent="0" lvl="0" marL="0" rtl="0">
              <a:lnSpc>
                <a:spcPct val="115000"/>
              </a:lnSpc>
              <a:spcBef>
                <a:spcPts val="0"/>
              </a:spcBef>
              <a:spcAft>
                <a:spcPts val="700"/>
              </a:spcAft>
              <a:buNone/>
            </a:pPr>
            <a:r>
              <a:rPr lang="en" u="sng">
                <a:solidFill>
                  <a:schemeClr val="hlink"/>
                </a:solidFill>
                <a:hlinkClick r:id="rId4"/>
              </a:rPr>
              <a:t>https://www.recurse.com/blog/14-there-is-no-magic-virtualenv-edition</a:t>
            </a:r>
          </a:p>
          <a:p>
            <a:pPr indent="0" lvl="0" marL="0" rtl="0">
              <a:lnSpc>
                <a:spcPct val="115000"/>
              </a:lnSpc>
              <a:spcBef>
                <a:spcPts val="0"/>
              </a:spcBef>
              <a:spcAft>
                <a:spcPts val="700"/>
              </a:spcAft>
              <a:buNone/>
            </a:pPr>
            <a:r>
              <a:rPr lang="en" u="sng">
                <a:solidFill>
                  <a:schemeClr val="hlink"/>
                </a:solidFill>
              </a:rPr>
              <a:t>https://www.digitalocean.com/community/tutorials/sqlite-vs-mysql-vs-postgresql-a-comparison-of-relational-database-management-systems</a:t>
            </a:r>
          </a:p>
          <a:p>
            <a:pPr indent="0" lvl="0" marL="0" rtl="0">
              <a:lnSpc>
                <a:spcPct val="115000"/>
              </a:lnSpc>
              <a:spcBef>
                <a:spcPts val="0"/>
              </a:spcBef>
              <a:spcAft>
                <a:spcPts val="700"/>
              </a:spcAft>
              <a:buNone/>
            </a:pPr>
            <a:r>
              <a:rPr lang="en" u="sng">
                <a:solidFill>
                  <a:schemeClr val="hlink"/>
                </a:solidFill>
                <a:hlinkClick r:id="rId5"/>
              </a:rPr>
              <a:t>http://pythonpaste.org/do-it-yourself-framework.html</a:t>
            </a:r>
            <a:r>
              <a:rPr lang="en" u="sng">
                <a:solidFill>
                  <a:schemeClr val="hlink"/>
                </a:solidFill>
              </a:rPr>
              <a:t> </a:t>
            </a:r>
          </a:p>
          <a:p>
            <a:pPr indent="0" lvl="0" marL="0" rtl="0">
              <a:lnSpc>
                <a:spcPct val="115000"/>
              </a:lnSpc>
              <a:spcBef>
                <a:spcPts val="0"/>
              </a:spcBef>
              <a:spcAft>
                <a:spcPts val="700"/>
              </a:spcAft>
              <a:buNone/>
            </a:pPr>
            <a:r>
              <a:rPr lang="en" u="sng">
                <a:solidFill>
                  <a:schemeClr val="hlink"/>
                </a:solidFill>
                <a:hlinkClick r:id="rId6"/>
              </a:rPr>
              <a:t>https://howdns.works/</a:t>
            </a:r>
            <a:r>
              <a:rPr lang="en" u="sng">
                <a:solidFill>
                  <a:schemeClr val="hlink"/>
                </a:solidFill>
              </a:rPr>
              <a:t> </a:t>
            </a:r>
          </a:p>
          <a:p>
            <a:pPr indent="0" lvl="0" marL="0" marR="0" rtl="0" algn="l">
              <a:lnSpc>
                <a:spcPct val="115000"/>
              </a:lnSpc>
              <a:spcBef>
                <a:spcPts val="0"/>
              </a:spcBef>
              <a:spcAft>
                <a:spcPts val="700"/>
              </a:spcAft>
              <a:buNone/>
            </a:pPr>
            <a:r>
              <a:rPr lang="en" u="sng">
                <a:solidFill>
                  <a:schemeClr val="hlink"/>
                </a:solidFill>
                <a:hlinkClick r:id="rId7"/>
              </a:rPr>
              <a:t>http://www.revsys.com/blog/2014/nov/21/recommended-django-project-layout/</a:t>
            </a:r>
            <a:r>
              <a:rPr lang="en" u="sng">
                <a:solidFill>
                  <a:schemeClr val="hlink"/>
                </a:solidFill>
              </a:rPr>
              <a:t> </a:t>
            </a:r>
          </a:p>
          <a:p>
            <a:pPr indent="-69850" lvl="0" marL="0" marR="0" rtl="0" algn="l">
              <a:lnSpc>
                <a:spcPct val="115000"/>
              </a:lnSpc>
              <a:spcBef>
                <a:spcPts val="0"/>
              </a:spcBef>
              <a:spcAft>
                <a:spcPts val="700"/>
              </a:spcAft>
              <a:buClr>
                <a:srgbClr val="000000"/>
              </a:buClr>
              <a:buSzPct val="61111"/>
              <a:buFont typeface="Arial"/>
              <a:buNone/>
            </a:pPr>
            <a:r>
              <a:rPr lang="en" u="sng">
                <a:solidFill>
                  <a:schemeClr val="hlink"/>
                </a:solidFill>
                <a:hlinkClick r:id="rId8"/>
              </a:rPr>
              <a:t>https://docs.djangoproject.com/en/1.9/intro/tutorial01/</a:t>
            </a:r>
            <a:r>
              <a:rPr lang="en" u="sng">
                <a:solidFill>
                  <a:schemeClr val="hlink"/>
                </a:solidFill>
              </a:rPr>
              <a:t> </a:t>
            </a:r>
          </a:p>
          <a:p>
            <a:pPr indent="-69850" lvl="0" marL="0" marR="0" rtl="0" algn="l">
              <a:lnSpc>
                <a:spcPct val="115000"/>
              </a:lnSpc>
              <a:spcBef>
                <a:spcPts val="0"/>
              </a:spcBef>
              <a:spcAft>
                <a:spcPts val="700"/>
              </a:spcAft>
              <a:buClr>
                <a:srgbClr val="000000"/>
              </a:buClr>
              <a:buSzPct val="61111"/>
              <a:buFont typeface="Arial"/>
              <a:buNone/>
            </a:pPr>
            <a:r>
              <a:rPr lang="en" u="sng">
                <a:solidFill>
                  <a:schemeClr val="hlink"/>
                </a:solidFill>
              </a:rPr>
              <a:t>http://damyanon.net/flask-series-structure/</a:t>
            </a:r>
          </a:p>
          <a:p>
            <a:pPr lvl="0" rtl="0">
              <a:lnSpc>
                <a:spcPct val="100000"/>
              </a:lnSpc>
              <a:spcBef>
                <a:spcPts val="0"/>
              </a:spcBef>
              <a:spcAft>
                <a:spcPts val="0"/>
              </a:spcAft>
              <a:buClr>
                <a:schemeClr val="dk1"/>
              </a:buClr>
              <a:buSzPct val="61111"/>
              <a:buFont typeface="Arial"/>
              <a:buNone/>
            </a:pPr>
            <a:r>
              <a:t/>
            </a:r>
            <a:endParaRPr u="sng">
              <a:solidFill>
                <a:schemeClr val="hlink"/>
              </a:solidFill>
            </a:endParaRPr>
          </a:p>
          <a:p>
            <a:pPr indent="0" lvl="0" marL="0" rtl="0">
              <a:lnSpc>
                <a:spcPct val="115000"/>
              </a:lnSpc>
              <a:spcBef>
                <a:spcPts val="0"/>
              </a:spcBef>
              <a:spcAft>
                <a:spcPts val="7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1" name="Shape 881"/>
        <p:cNvGrpSpPr/>
        <p:nvPr/>
      </p:nvGrpSpPr>
      <p:grpSpPr>
        <a:xfrm>
          <a:off x="0" y="0"/>
          <a:ext cx="0" cy="0"/>
          <a:chOff x="0" y="0"/>
          <a:chExt cx="0" cy="0"/>
        </a:xfrm>
      </p:grpSpPr>
      <p:sp>
        <p:nvSpPr>
          <p:cNvPr id="882" name="Shape 882"/>
          <p:cNvSpPr txBox="1"/>
          <p:nvPr>
            <p:ph type="title"/>
          </p:nvPr>
        </p:nvSpPr>
        <p:spPr>
          <a:xfrm>
            <a:off x="27900" y="1394475"/>
            <a:ext cx="9088200" cy="1155000"/>
          </a:xfrm>
          <a:prstGeom prst="rect">
            <a:avLst/>
          </a:prstGeom>
        </p:spPr>
        <p:txBody>
          <a:bodyPr anchorCtr="0" anchor="ctr" bIns="91425" lIns="91425" rIns="91425" tIns="91425">
            <a:noAutofit/>
          </a:bodyPr>
          <a:lstStyle/>
          <a:p>
            <a:pPr lvl="0" rtl="0" algn="ctr">
              <a:spcBef>
                <a:spcPts val="0"/>
              </a:spcBef>
              <a:buNone/>
            </a:pPr>
            <a:r>
              <a:rPr lang="en" sz="4800"/>
              <a:t>Questions?</a:t>
            </a:r>
          </a:p>
        </p:txBody>
      </p:sp>
      <p:sp>
        <p:nvSpPr>
          <p:cNvPr id="883" name="Shape 883"/>
          <p:cNvSpPr txBox="1"/>
          <p:nvPr>
            <p:ph idx="1" type="body"/>
          </p:nvPr>
        </p:nvSpPr>
        <p:spPr>
          <a:xfrm>
            <a:off x="311700" y="2707725"/>
            <a:ext cx="8520600" cy="792600"/>
          </a:xfrm>
          <a:prstGeom prst="rect">
            <a:avLst/>
          </a:prstGeom>
        </p:spPr>
        <p:txBody>
          <a:bodyPr anchorCtr="0" anchor="t" bIns="91425" lIns="91425" rIns="91425" tIns="91425">
            <a:noAutofit/>
          </a:bodyPr>
          <a:lstStyle/>
          <a:p>
            <a:pPr lvl="0" rtl="0" algn="ctr">
              <a:spcBef>
                <a:spcPts val="0"/>
              </a:spcBef>
              <a:buNone/>
            </a:pPr>
            <a:r>
              <a:rPr lang="en" sz="2400"/>
              <a:t>P</a:t>
            </a:r>
            <a:r>
              <a:rPr lang="en" sz="2400"/>
              <a:t>lease don’t hesitate to contact me:</a:t>
            </a:r>
          </a:p>
          <a:p>
            <a:pPr lvl="0" rtl="0" algn="ctr">
              <a:spcBef>
                <a:spcPts val="0"/>
              </a:spcBef>
              <a:buNone/>
            </a:pPr>
            <a:r>
              <a:rPr lang="en" sz="2400"/>
              <a:t>email: </a:t>
            </a:r>
            <a:r>
              <a:rPr lang="en" sz="2400" u="sng">
                <a:solidFill>
                  <a:schemeClr val="hlink"/>
                </a:solidFill>
                <a:hlinkClick r:id="rId3"/>
              </a:rPr>
              <a:t>naglemaryk@gmail.com</a:t>
            </a:r>
            <a:r>
              <a:rPr lang="en" sz="2400"/>
              <a:t> </a:t>
            </a:r>
          </a:p>
          <a:p>
            <a:pPr lvl="0" rtl="0" algn="ctr">
              <a:spcBef>
                <a:spcPts val="0"/>
              </a:spcBef>
              <a:buNone/>
            </a:pPr>
            <a:r>
              <a:rPr lang="en" sz="2400"/>
              <a:t>Github &amp; Twitter: @naaaargle (4 A’s)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2558550" y="2105700"/>
            <a:ext cx="4026900" cy="932100"/>
          </a:xfrm>
          <a:prstGeom prst="rect">
            <a:avLst/>
          </a:prstGeom>
        </p:spPr>
        <p:txBody>
          <a:bodyPr anchorCtr="0" anchor="ctr" bIns="91425" lIns="91425" rIns="91425" tIns="91425">
            <a:noAutofit/>
          </a:bodyPr>
          <a:lstStyle/>
          <a:p>
            <a:pPr lvl="0" algn="ctr">
              <a:spcBef>
                <a:spcPts val="0"/>
              </a:spcBef>
              <a:buNone/>
            </a:pPr>
            <a:r>
              <a:rPr lang="en" sz="6000"/>
              <a:t>Installation</a:t>
            </a:r>
          </a:p>
        </p:txBody>
      </p:sp>
      <p:sp>
        <p:nvSpPr>
          <p:cNvPr id="128" name="Shape 128"/>
          <p:cNvSpPr txBox="1"/>
          <p:nvPr>
            <p:ph idx="1" type="body"/>
          </p:nvPr>
        </p:nvSpPr>
        <p:spPr>
          <a:xfrm rot="-1230883">
            <a:off x="634910" y="1149392"/>
            <a:ext cx="3748629" cy="572717"/>
          </a:xfrm>
          <a:prstGeom prst="rect">
            <a:avLst/>
          </a:prstGeom>
        </p:spPr>
        <p:txBody>
          <a:bodyPr anchorCtr="0" anchor="t" bIns="91425" lIns="91425" rIns="91425" tIns="91425">
            <a:noAutofit/>
          </a:bodyPr>
          <a:lstStyle/>
          <a:p>
            <a:pPr indent="0" lvl="0" marL="0" marR="0" rtl="0" algn="l">
              <a:lnSpc>
                <a:spcPct val="115000"/>
              </a:lnSpc>
              <a:spcBef>
                <a:spcPts val="0"/>
              </a:spcBef>
              <a:spcAft>
                <a:spcPts val="1600"/>
              </a:spcAft>
              <a:buNone/>
            </a:pPr>
            <a:r>
              <a:rPr lang="en" sz="3000"/>
              <a:t>Virtual</a:t>
            </a:r>
            <a:r>
              <a:rPr lang="en" sz="3000"/>
              <a:t> Environments</a:t>
            </a:r>
          </a:p>
        </p:txBody>
      </p:sp>
      <p:sp>
        <p:nvSpPr>
          <p:cNvPr id="129" name="Shape 129"/>
          <p:cNvSpPr txBox="1"/>
          <p:nvPr>
            <p:ph idx="1" type="body"/>
          </p:nvPr>
        </p:nvSpPr>
        <p:spPr>
          <a:xfrm rot="408223">
            <a:off x="985561" y="3925186"/>
            <a:ext cx="2481676" cy="572826"/>
          </a:xfrm>
          <a:prstGeom prst="rect">
            <a:avLst/>
          </a:prstGeom>
        </p:spPr>
        <p:txBody>
          <a:bodyPr anchorCtr="0" anchor="t" bIns="91425" lIns="91425" rIns="91425" tIns="91425">
            <a:noAutofit/>
          </a:bodyPr>
          <a:lstStyle/>
          <a:p>
            <a:pPr lvl="0" rtl="0">
              <a:spcBef>
                <a:spcPts val="0"/>
              </a:spcBef>
              <a:buNone/>
            </a:pPr>
            <a:r>
              <a:rPr lang="en" sz="3000"/>
              <a:t>Web Servers</a:t>
            </a:r>
          </a:p>
        </p:txBody>
      </p:sp>
      <p:sp>
        <p:nvSpPr>
          <p:cNvPr id="130" name="Shape 130"/>
          <p:cNvSpPr txBox="1"/>
          <p:nvPr>
            <p:ph idx="1" type="body"/>
          </p:nvPr>
        </p:nvSpPr>
        <p:spPr>
          <a:xfrm rot="1016176">
            <a:off x="6336398" y="1825740"/>
            <a:ext cx="1958752" cy="572918"/>
          </a:xfrm>
          <a:prstGeom prst="rect">
            <a:avLst/>
          </a:prstGeom>
        </p:spPr>
        <p:txBody>
          <a:bodyPr anchorCtr="0" anchor="t" bIns="91425" lIns="91425" rIns="91425" tIns="91425">
            <a:noAutofit/>
          </a:bodyPr>
          <a:lstStyle/>
          <a:p>
            <a:pPr lvl="0" rtl="0">
              <a:spcBef>
                <a:spcPts val="0"/>
              </a:spcBef>
              <a:buNone/>
            </a:pPr>
            <a:r>
              <a:rPr lang="en" sz="3000"/>
              <a:t>Databases</a:t>
            </a:r>
          </a:p>
        </p:txBody>
      </p:sp>
      <p:sp>
        <p:nvSpPr>
          <p:cNvPr id="131" name="Shape 131"/>
          <p:cNvSpPr txBox="1"/>
          <p:nvPr>
            <p:ph idx="1" type="body"/>
          </p:nvPr>
        </p:nvSpPr>
        <p:spPr>
          <a:xfrm rot="-334399">
            <a:off x="5953903" y="3684459"/>
            <a:ext cx="2242601" cy="572695"/>
          </a:xfrm>
          <a:prstGeom prst="rect">
            <a:avLst/>
          </a:prstGeom>
        </p:spPr>
        <p:txBody>
          <a:bodyPr anchorCtr="0" anchor="t" bIns="91425" lIns="91425" rIns="91425" tIns="91425">
            <a:noAutofit/>
          </a:bodyPr>
          <a:lstStyle/>
          <a:p>
            <a:pPr lvl="0" rtl="0">
              <a:spcBef>
                <a:spcPts val="0"/>
              </a:spcBef>
              <a:buNone/>
            </a:pPr>
            <a:r>
              <a:rPr lang="en" sz="3000"/>
              <a:t>Frameworks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2">
                                  <p:stCondLst>
                                    <p:cond delay="0"/>
                                  </p:stCondLst>
                                  <p:childTnLst>
                                    <p:anim calcmode="lin" valueType="num">
                                      <p:cBhvr additive="base">
                                        <p:cTn dur="1000"/>
                                        <p:tgtEl>
                                          <p:spTgt spid="130"/>
                                        </p:tgtEl>
                                        <p:attrNameLst>
                                          <p:attrName>ppt_x</p:attrName>
                                        </p:attrNameLst>
                                      </p:cBhvr>
                                      <p:tavLst>
                                        <p:tav fmla="" tm="0">
                                          <p:val>
                                            <p:strVal val="#ppt_x"/>
                                          </p:val>
                                        </p:tav>
                                        <p:tav fmla="" tm="100000">
                                          <p:val>
                                            <p:strVal val="#ppt_x+1"/>
                                          </p:val>
                                        </p:tav>
                                      </p:tavLst>
                                    </p:anim>
                                    <p:set>
                                      <p:cBhvr>
                                        <p:cTn dur="1" fill="hold">
                                          <p:stCondLst>
                                            <p:cond delay="1000"/>
                                          </p:stCondLst>
                                        </p:cTn>
                                        <p:tgtEl>
                                          <p:spTgt spid="13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28"/>
                                        </p:tgtEl>
                                        <p:attrNameLst>
                                          <p:attrName>ppt_x</p:attrName>
                                        </p:attrNameLst>
                                      </p:cBhvr>
                                      <p:tavLst>
                                        <p:tav fmla="" tm="0">
                                          <p:val>
                                            <p:strVal val="#ppt_x"/>
                                          </p:val>
                                        </p:tav>
                                        <p:tav fmla="" tm="100000">
                                          <p:val>
                                            <p:strVal val="#ppt_x-1"/>
                                          </p:val>
                                        </p:tav>
                                      </p:tavLst>
                                    </p:anim>
                                    <p:set>
                                      <p:cBhvr>
                                        <p:cTn dur="1" fill="hold">
                                          <p:stCondLst>
                                            <p:cond delay="1000"/>
                                          </p:stCondLst>
                                        </p:cTn>
                                        <p:tgtEl>
                                          <p:spTgt spid="12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29"/>
                                        </p:tgtEl>
                                        <p:attrNameLst>
                                          <p:attrName>ppt_x</p:attrName>
                                        </p:attrNameLst>
                                      </p:cBhvr>
                                      <p:tavLst>
                                        <p:tav fmla="" tm="0">
                                          <p:val>
                                            <p:strVal val="#ppt_x"/>
                                          </p:val>
                                        </p:tav>
                                        <p:tav fmla="" tm="100000">
                                          <p:val>
                                            <p:strVal val="#ppt_x-1"/>
                                          </p:val>
                                        </p:tav>
                                      </p:tavLst>
                                    </p:anim>
                                    <p:set>
                                      <p:cBhvr>
                                        <p:cTn dur="1" fill="hold">
                                          <p:stCondLst>
                                            <p:cond delay="1000"/>
                                          </p:stCondLst>
                                        </p:cTn>
                                        <p:tgtEl>
                                          <p:spTgt spid="12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31"/>
                                        </p:tgtEl>
                                        <p:attrNameLst>
                                          <p:attrName>ppt_x</p:attrName>
                                        </p:attrNameLst>
                                      </p:cBhvr>
                                      <p:tavLst>
                                        <p:tav fmla="" tm="0">
                                          <p:val>
                                            <p:strVal val="#ppt_x"/>
                                          </p:val>
                                        </p:tav>
                                        <p:tav fmla="" tm="100000">
                                          <p:val>
                                            <p:strVal val="#ppt_x+1"/>
                                          </p:val>
                                        </p:tav>
                                      </p:tavLst>
                                    </p:anim>
                                    <p:set>
                                      <p:cBhvr>
                                        <p:cTn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4">
            <a:alphaModFix/>
          </a:blip>
          <a:stretch>
            <a:fillRect/>
          </a:stretch>
        </p:blipFill>
        <p:spPr>
          <a:xfrm>
            <a:off x="3238500" y="831725"/>
            <a:ext cx="2667000" cy="2667000"/>
          </a:xfrm>
          <a:prstGeom prst="rect">
            <a:avLst/>
          </a:prstGeom>
          <a:noFill/>
          <a:ln>
            <a:noFill/>
          </a:ln>
        </p:spPr>
      </p:pic>
      <p:sp>
        <p:nvSpPr>
          <p:cNvPr id="137" name="Shape 137"/>
          <p:cNvSpPr txBox="1"/>
          <p:nvPr>
            <p:ph type="title"/>
          </p:nvPr>
        </p:nvSpPr>
        <p:spPr>
          <a:xfrm>
            <a:off x="311700" y="3313300"/>
            <a:ext cx="8520599" cy="572699"/>
          </a:xfrm>
          <a:prstGeom prst="rect">
            <a:avLst/>
          </a:prstGeom>
        </p:spPr>
        <p:txBody>
          <a:bodyPr anchorCtr="0" anchor="t" bIns="91425" lIns="91425" rIns="91425" tIns="91425">
            <a:noAutofit/>
          </a:bodyPr>
          <a:lstStyle/>
          <a:p>
            <a:pPr lvl="0" algn="ctr">
              <a:spcBef>
                <a:spcPts val="0"/>
              </a:spcBef>
              <a:buNone/>
            </a:pPr>
            <a:r>
              <a:rPr lang="en" sz="3600"/>
              <a:t>PyPI - the Python Package Index</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152400" y="511487"/>
            <a:ext cx="8839201" cy="4120529"/>
          </a:xfrm>
          <a:prstGeom prst="rect">
            <a:avLst/>
          </a:prstGeom>
          <a:noFill/>
          <a:ln>
            <a:noFill/>
          </a:ln>
        </p:spPr>
      </p:pic>
      <p:sp>
        <p:nvSpPr>
          <p:cNvPr id="143" name="Shape 143"/>
          <p:cNvSpPr/>
          <p:nvPr/>
        </p:nvSpPr>
        <p:spPr>
          <a:xfrm>
            <a:off x="152025" y="912150"/>
            <a:ext cx="2508300" cy="456000"/>
          </a:xfrm>
          <a:prstGeom prst="rect">
            <a:avLst/>
          </a:prstGeom>
          <a:noFill/>
          <a:ln cap="flat" cmpd="sng" w="152400">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152025" y="1850025"/>
            <a:ext cx="8839200" cy="734400"/>
          </a:xfrm>
          <a:prstGeom prst="rect">
            <a:avLst/>
          </a:prstGeom>
          <a:noFill/>
          <a:ln cap="flat" cmpd="sng" w="152400">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152400" y="3897625"/>
            <a:ext cx="8839200" cy="734400"/>
          </a:xfrm>
          <a:prstGeom prst="rect">
            <a:avLst/>
          </a:prstGeom>
          <a:noFill/>
          <a:ln cap="flat" cmpd="sng" w="152400">
            <a:solidFill>
              <a:schemeClr val="accent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245137" y="2067937"/>
            <a:ext cx="8653725" cy="1007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3238500" y="831725"/>
            <a:ext cx="2667000" cy="2667000"/>
          </a:xfrm>
          <a:prstGeom prst="rect">
            <a:avLst/>
          </a:prstGeom>
          <a:noFill/>
          <a:ln>
            <a:noFill/>
          </a:ln>
        </p:spPr>
      </p:pic>
      <p:sp>
        <p:nvSpPr>
          <p:cNvPr id="156" name="Shape 156"/>
          <p:cNvSpPr txBox="1"/>
          <p:nvPr>
            <p:ph type="title"/>
          </p:nvPr>
        </p:nvSpPr>
        <p:spPr>
          <a:xfrm>
            <a:off x="311700" y="3313300"/>
            <a:ext cx="8520600" cy="572700"/>
          </a:xfrm>
          <a:prstGeom prst="rect">
            <a:avLst/>
          </a:prstGeom>
        </p:spPr>
        <p:txBody>
          <a:bodyPr anchorCtr="0" anchor="t" bIns="91425" lIns="91425" rIns="91425" tIns="91425">
            <a:noAutofit/>
          </a:bodyPr>
          <a:lstStyle/>
          <a:p>
            <a:pPr lvl="0" rtl="0" algn="ctr">
              <a:spcBef>
                <a:spcPts val="0"/>
              </a:spcBef>
              <a:buNone/>
            </a:pPr>
            <a:r>
              <a:rPr lang="en" sz="3600"/>
              <a:t>PyPI - the Python Package Index</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idx="1" type="body"/>
          </p:nvPr>
        </p:nvSpPr>
        <p:spPr>
          <a:xfrm>
            <a:off x="311700" y="1276125"/>
            <a:ext cx="8520600" cy="3416400"/>
          </a:xfrm>
          <a:prstGeom prst="rect">
            <a:avLst/>
          </a:prstGeom>
        </p:spPr>
        <p:txBody>
          <a:bodyPr anchorCtr="0" anchor="ctr" bIns="91425" lIns="91425" rIns="91425" tIns="91425">
            <a:noAutofit/>
          </a:bodyPr>
          <a:lstStyle/>
          <a:p>
            <a:pPr lvl="0">
              <a:spcBef>
                <a:spcPts val="0"/>
              </a:spcBef>
              <a:buNone/>
            </a:pPr>
            <a:r>
              <a:rPr lang="en" sz="3600">
                <a:solidFill>
                  <a:srgbClr val="000000"/>
                </a:solidFill>
                <a:highlight>
                  <a:srgbClr val="FFFFFF"/>
                </a:highlight>
              </a:rPr>
              <a:t>“This package can either be installed from a .egg file using setuptools, or from the tarball using the standard Python distutils.”</a:t>
            </a:r>
          </a:p>
          <a:p>
            <a:pPr lvl="0" rtl="0">
              <a:spcBef>
                <a:spcPts val="0"/>
              </a:spcBef>
              <a:buNone/>
            </a:pPr>
            <a:r>
              <a:rPr lang="en" u="sng">
                <a:solidFill>
                  <a:schemeClr val="hlink"/>
                </a:solidFill>
                <a:highlight>
                  <a:srgbClr val="FFFFFF"/>
                </a:highlight>
                <a:hlinkClick r:id="rId3"/>
              </a:rPr>
              <a:t>https://pypi.python.org/pypi/pytz</a:t>
            </a:r>
            <a:r>
              <a:rPr lang="en" sz="2400">
                <a:solidFill>
                  <a:srgbClr val="000000"/>
                </a:solidFill>
                <a:highlight>
                  <a:srgbClr val="FFFFFF"/>
                </a:highlight>
              </a:rPr>
              <a:t> </a:t>
            </a:r>
          </a:p>
        </p:txBody>
      </p:sp>
      <p:sp>
        <p:nvSpPr>
          <p:cNvPr id="162" name="Shape 162"/>
          <p:cNvSpPr txBox="1"/>
          <p:nvPr>
            <p:ph type="title"/>
          </p:nvPr>
        </p:nvSpPr>
        <p:spPr>
          <a:xfrm>
            <a:off x="311700" y="420300"/>
            <a:ext cx="8520600" cy="572700"/>
          </a:xfrm>
          <a:prstGeom prst="rect">
            <a:avLst/>
          </a:prstGeom>
        </p:spPr>
        <p:txBody>
          <a:bodyPr anchorCtr="0" anchor="t" bIns="91425" lIns="91425" rIns="91425" tIns="91425">
            <a:noAutofit/>
          </a:bodyPr>
          <a:lstStyle/>
          <a:p>
            <a:pPr lvl="0" rtl="0">
              <a:spcBef>
                <a:spcPts val="0"/>
              </a:spcBef>
              <a:buNone/>
            </a:pPr>
            <a:r>
              <a:rPr lang="en" sz="4800"/>
              <a:t>Say What??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nvSpPr>
        <p:spPr>
          <a:xfrm>
            <a:off x="6305725" y="1220750"/>
            <a:ext cx="2838300" cy="1942800"/>
          </a:xfrm>
          <a:prstGeom prst="rect">
            <a:avLst/>
          </a:prstGeom>
          <a:noFill/>
          <a:ln>
            <a:noFill/>
          </a:ln>
        </p:spPr>
        <p:txBody>
          <a:bodyPr anchorCtr="0" anchor="t" bIns="91425" lIns="91425" rIns="91425" tIns="91425">
            <a:noAutofit/>
          </a:bodyPr>
          <a:lstStyle/>
          <a:p>
            <a:pPr indent="0" lvl="0" marL="0" marR="0" rtl="0">
              <a:lnSpc>
                <a:spcPct val="115000"/>
              </a:lnSpc>
              <a:spcBef>
                <a:spcPts val="0"/>
              </a:spcBef>
              <a:spcAft>
                <a:spcPts val="1600"/>
              </a:spcAft>
              <a:buNone/>
            </a:pPr>
            <a:r>
              <a:rPr i="1" lang="en" sz="2400">
                <a:solidFill>
                  <a:schemeClr val="dk2"/>
                </a:solidFill>
                <a:latin typeface="Proxima Nova"/>
                <a:ea typeface="Proxima Nova"/>
                <a:cs typeface="Proxima Nova"/>
                <a:sym typeface="Proxima Nova"/>
              </a:rPr>
              <a:t>(package formats)</a:t>
            </a:r>
          </a:p>
          <a:p>
            <a:pPr indent="0" lvl="0" marL="0" marR="0" rtl="0">
              <a:lnSpc>
                <a:spcPct val="115000"/>
              </a:lnSpc>
              <a:spcBef>
                <a:spcPts val="0"/>
              </a:spcBef>
              <a:spcAft>
                <a:spcPts val="1600"/>
              </a:spcAft>
              <a:buNone/>
            </a:pPr>
            <a:r>
              <a:t/>
            </a:r>
            <a:endParaRPr i="1" sz="2400">
              <a:solidFill>
                <a:schemeClr val="dk2"/>
              </a:solidFill>
              <a:latin typeface="Proxima Nova"/>
              <a:ea typeface="Proxima Nova"/>
              <a:cs typeface="Proxima Nova"/>
              <a:sym typeface="Proxima Nova"/>
            </a:endParaRPr>
          </a:p>
          <a:p>
            <a:pPr indent="0" lvl="0" marL="0" marR="0" rtl="0">
              <a:lnSpc>
                <a:spcPct val="150000"/>
              </a:lnSpc>
              <a:spcBef>
                <a:spcPts val="0"/>
              </a:spcBef>
              <a:spcAft>
                <a:spcPts val="1600"/>
              </a:spcAft>
              <a:buNone/>
            </a:pPr>
            <a:r>
              <a:rPr i="1" lang="en" sz="2400">
                <a:solidFill>
                  <a:schemeClr val="dk2"/>
                </a:solidFill>
                <a:latin typeface="Proxima Nova"/>
                <a:ea typeface="Proxima Nova"/>
                <a:cs typeface="Proxima Nova"/>
                <a:sym typeface="Proxima Nova"/>
              </a:rPr>
              <a:t>(ways to distribute packages)</a:t>
            </a:r>
          </a:p>
          <a:p>
            <a:pPr indent="0" lvl="0" marL="0" marR="0" rtl="0">
              <a:lnSpc>
                <a:spcPct val="115000"/>
              </a:lnSpc>
              <a:spcBef>
                <a:spcPts val="0"/>
              </a:spcBef>
              <a:spcAft>
                <a:spcPts val="1600"/>
              </a:spcAft>
              <a:buNone/>
            </a:pPr>
            <a:r>
              <a:rPr i="1" lang="en" sz="2400">
                <a:solidFill>
                  <a:schemeClr val="dk2"/>
                </a:solidFill>
                <a:latin typeface="Proxima Nova"/>
                <a:ea typeface="Proxima Nova"/>
                <a:cs typeface="Proxima Nova"/>
                <a:sym typeface="Proxima Nova"/>
              </a:rPr>
              <a:t>(package installers)</a:t>
            </a:r>
          </a:p>
        </p:txBody>
      </p:sp>
      <p:sp>
        <p:nvSpPr>
          <p:cNvPr id="168" name="Shape 168"/>
          <p:cNvSpPr txBox="1"/>
          <p:nvPr/>
        </p:nvSpPr>
        <p:spPr>
          <a:xfrm>
            <a:off x="4023400" y="1220750"/>
            <a:ext cx="1763100" cy="1806300"/>
          </a:xfrm>
          <a:prstGeom prst="rect">
            <a:avLst/>
          </a:prstGeom>
          <a:noFill/>
          <a:ln>
            <a:noFill/>
          </a:ln>
        </p:spPr>
        <p:txBody>
          <a:bodyPr anchorCtr="0" anchor="t" bIns="91425" lIns="91425" rIns="91425" tIns="91425">
            <a:noAutofit/>
          </a:bodyPr>
          <a:lstStyle/>
          <a:p>
            <a:pPr indent="-69850" lvl="0" marL="0" marR="0" rtl="0">
              <a:lnSpc>
                <a:spcPct val="115000"/>
              </a:lnSpc>
              <a:spcBef>
                <a:spcPts val="0"/>
              </a:spcBef>
              <a:spcAft>
                <a:spcPts val="1600"/>
              </a:spcAft>
              <a:buClr>
                <a:srgbClr val="000000"/>
              </a:buClr>
              <a:buSzPct val="45833"/>
              <a:buFont typeface="Arial"/>
              <a:buNone/>
            </a:pPr>
            <a:r>
              <a:rPr lang="en" sz="2400">
                <a:solidFill>
                  <a:schemeClr val="accent3"/>
                </a:solidFill>
                <a:latin typeface="Proxima Nova"/>
                <a:ea typeface="Proxima Nova"/>
                <a:cs typeface="Proxima Nova"/>
                <a:sym typeface="Proxima Nova"/>
              </a:rPr>
              <a:t>eggs</a:t>
            </a:r>
          </a:p>
          <a:p>
            <a:pPr indent="-69850" lvl="0" marL="0" marR="0" rtl="0">
              <a:lnSpc>
                <a:spcPct val="115000"/>
              </a:lnSpc>
              <a:spcBef>
                <a:spcPts val="0"/>
              </a:spcBef>
              <a:spcAft>
                <a:spcPts val="1600"/>
              </a:spcAft>
              <a:buClr>
                <a:srgbClr val="000000"/>
              </a:buClr>
              <a:buFont typeface="Arial"/>
              <a:buNone/>
            </a:pPr>
            <a:r>
              <a:t/>
            </a:r>
            <a:endParaRPr sz="2400">
              <a:solidFill>
                <a:schemeClr val="dk2"/>
              </a:solidFill>
              <a:latin typeface="Proxima Nova"/>
              <a:ea typeface="Proxima Nova"/>
              <a:cs typeface="Proxima Nova"/>
              <a:sym typeface="Proxima Nova"/>
            </a:endParaRPr>
          </a:p>
          <a:p>
            <a:pPr indent="-69850" lvl="0" marL="0" marR="0" rtl="0">
              <a:lnSpc>
                <a:spcPct val="115000"/>
              </a:lnSpc>
              <a:spcBef>
                <a:spcPts val="0"/>
              </a:spcBef>
              <a:spcAft>
                <a:spcPts val="1600"/>
              </a:spcAft>
              <a:buClr>
                <a:srgbClr val="000000"/>
              </a:buClr>
              <a:buSzPct val="45833"/>
              <a:buFont typeface="Arial"/>
              <a:buNone/>
            </a:pPr>
            <a:r>
              <a:rPr lang="en" sz="2400">
                <a:solidFill>
                  <a:schemeClr val="accent3"/>
                </a:solidFill>
                <a:latin typeface="Proxima Nova"/>
                <a:ea typeface="Proxima Nova"/>
                <a:cs typeface="Proxima Nova"/>
                <a:sym typeface="Proxima Nova"/>
              </a:rPr>
              <a:t>distutils</a:t>
            </a:r>
          </a:p>
          <a:p>
            <a:pPr indent="0" lvl="0" marL="0" marR="0" rtl="0">
              <a:lnSpc>
                <a:spcPct val="115000"/>
              </a:lnSpc>
              <a:spcBef>
                <a:spcPts val="0"/>
              </a:spcBef>
              <a:spcAft>
                <a:spcPts val="1600"/>
              </a:spcAft>
              <a:buNone/>
            </a:pPr>
            <a:r>
              <a:t/>
            </a:r>
            <a:endParaRPr sz="2400">
              <a:solidFill>
                <a:schemeClr val="dk2"/>
              </a:solidFill>
              <a:latin typeface="Proxima Nova"/>
              <a:ea typeface="Proxima Nova"/>
              <a:cs typeface="Proxima Nova"/>
              <a:sym typeface="Proxima Nova"/>
            </a:endParaRPr>
          </a:p>
          <a:p>
            <a:pPr indent="-69850" lvl="0" marL="0" marR="0" rtl="0">
              <a:lnSpc>
                <a:spcPct val="115000"/>
              </a:lnSpc>
              <a:spcBef>
                <a:spcPts val="0"/>
              </a:spcBef>
              <a:spcAft>
                <a:spcPts val="1600"/>
              </a:spcAft>
              <a:buClr>
                <a:srgbClr val="000000"/>
              </a:buClr>
              <a:buSzPct val="45833"/>
              <a:buFont typeface="Arial"/>
              <a:buNone/>
            </a:pPr>
            <a:r>
              <a:rPr lang="en" sz="2400">
                <a:solidFill>
                  <a:schemeClr val="accent3"/>
                </a:solidFill>
                <a:latin typeface="Proxima Nova"/>
                <a:ea typeface="Proxima Nova"/>
                <a:cs typeface="Proxima Nova"/>
                <a:sym typeface="Proxima Nova"/>
              </a:rPr>
              <a:t>easy_install</a:t>
            </a:r>
          </a:p>
        </p:txBody>
      </p:sp>
      <p:sp>
        <p:nvSpPr>
          <p:cNvPr id="169" name="Shape 169"/>
          <p:cNvSpPr txBox="1"/>
          <p:nvPr/>
        </p:nvSpPr>
        <p:spPr>
          <a:xfrm>
            <a:off x="2637500" y="1220750"/>
            <a:ext cx="1001400" cy="1806300"/>
          </a:xfrm>
          <a:prstGeom prst="rect">
            <a:avLst/>
          </a:prstGeom>
          <a:noFill/>
          <a:ln>
            <a:noFill/>
          </a:ln>
        </p:spPr>
        <p:txBody>
          <a:bodyPr anchorCtr="0" anchor="t" bIns="91425" lIns="91425" rIns="91425" tIns="91425">
            <a:noAutofit/>
          </a:bodyPr>
          <a:lstStyle/>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a:p>
            <a:pPr indent="-69850" lvl="0" marL="0" marR="0" rtl="0" algn="ctr">
              <a:lnSpc>
                <a:spcPct val="115000"/>
              </a:lnSpc>
              <a:spcBef>
                <a:spcPts val="0"/>
              </a:spcBef>
              <a:spcAft>
                <a:spcPts val="1600"/>
              </a:spcAft>
              <a:buClr>
                <a:srgbClr val="000000"/>
              </a:buClr>
              <a:buFont typeface="Arial"/>
              <a:buNone/>
            </a:pPr>
            <a:r>
              <a:t/>
            </a:r>
            <a:endParaRPr sz="2400">
              <a:solidFill>
                <a:schemeClr val="dk2"/>
              </a:solidFill>
              <a:latin typeface="Proxima Nova"/>
              <a:ea typeface="Proxima Nova"/>
              <a:cs typeface="Proxima Nova"/>
              <a:sym typeface="Proxima Nova"/>
            </a:endParaRPr>
          </a:p>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a:p>
            <a:pPr indent="0" lvl="0" marL="0" marR="0" rtl="0" algn="ctr">
              <a:lnSpc>
                <a:spcPct val="115000"/>
              </a:lnSpc>
              <a:spcBef>
                <a:spcPts val="0"/>
              </a:spcBef>
              <a:spcAft>
                <a:spcPts val="1600"/>
              </a:spcAft>
              <a:buNone/>
            </a:pPr>
            <a:r>
              <a:t/>
            </a:r>
            <a:endParaRPr sz="2400">
              <a:solidFill>
                <a:schemeClr val="dk2"/>
              </a:solidFill>
              <a:latin typeface="Proxima Nova"/>
              <a:ea typeface="Proxima Nova"/>
              <a:cs typeface="Proxima Nova"/>
              <a:sym typeface="Proxima Nova"/>
            </a:endParaRPr>
          </a:p>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p:txBody>
      </p:sp>
      <p:sp>
        <p:nvSpPr>
          <p:cNvPr id="170" name="Shape 170"/>
          <p:cNvSpPr txBox="1"/>
          <p:nvPr>
            <p:ph idx="1" type="body"/>
          </p:nvPr>
        </p:nvSpPr>
        <p:spPr>
          <a:xfrm>
            <a:off x="311700" y="1220750"/>
            <a:ext cx="1941300" cy="3416400"/>
          </a:xfrm>
          <a:prstGeom prst="rect">
            <a:avLst/>
          </a:prstGeom>
        </p:spPr>
        <p:txBody>
          <a:bodyPr anchorCtr="0" anchor="t" bIns="91425" lIns="91425" rIns="91425" tIns="91425">
            <a:noAutofit/>
          </a:bodyPr>
          <a:lstStyle/>
          <a:p>
            <a:pPr lvl="0" algn="r">
              <a:spcBef>
                <a:spcPts val="0"/>
              </a:spcBef>
              <a:buNone/>
            </a:pPr>
            <a:r>
              <a:rPr lang="en" sz="2400"/>
              <a:t>wheels</a:t>
            </a:r>
          </a:p>
          <a:p>
            <a:pPr lvl="0" rtl="0" algn="r">
              <a:spcBef>
                <a:spcPts val="0"/>
              </a:spcBef>
              <a:buNone/>
            </a:pPr>
            <a:r>
              <a:t/>
            </a:r>
            <a:endParaRPr sz="2400"/>
          </a:p>
          <a:p>
            <a:pPr lvl="0" rtl="0" algn="r">
              <a:spcBef>
                <a:spcPts val="0"/>
              </a:spcBef>
              <a:buNone/>
            </a:pPr>
            <a:r>
              <a:rPr lang="en" sz="2400"/>
              <a:t>s</a:t>
            </a:r>
            <a:r>
              <a:rPr lang="en" sz="2400"/>
              <a:t>etuptools</a:t>
            </a:r>
          </a:p>
          <a:p>
            <a:pPr lvl="0" rtl="0" algn="r">
              <a:spcBef>
                <a:spcPts val="0"/>
              </a:spcBef>
              <a:buNone/>
            </a:pPr>
            <a:r>
              <a:t/>
            </a:r>
            <a:endParaRPr sz="2400"/>
          </a:p>
          <a:p>
            <a:pPr lvl="0" rtl="0" algn="r">
              <a:spcBef>
                <a:spcPts val="0"/>
              </a:spcBef>
              <a:buNone/>
            </a:pPr>
            <a:r>
              <a:rPr lang="en" sz="2400"/>
              <a:t>pip</a:t>
            </a:r>
          </a:p>
        </p:txBody>
      </p:sp>
      <p:sp>
        <p:nvSpPr>
          <p:cNvPr id="171" name="Shape 171"/>
          <p:cNvSpPr txBox="1"/>
          <p:nvPr>
            <p:ph type="title"/>
          </p:nvPr>
        </p:nvSpPr>
        <p:spPr>
          <a:xfrm>
            <a:off x="212775" y="321375"/>
            <a:ext cx="8520600" cy="572700"/>
          </a:xfrm>
          <a:prstGeom prst="rect">
            <a:avLst/>
          </a:prstGeom>
        </p:spPr>
        <p:txBody>
          <a:bodyPr anchorCtr="0" anchor="t" bIns="91425" lIns="91425" rIns="91425" tIns="91425">
            <a:noAutofit/>
          </a:bodyPr>
          <a:lstStyle/>
          <a:p>
            <a:pPr lvl="0">
              <a:spcBef>
                <a:spcPts val="0"/>
              </a:spcBef>
              <a:buNone/>
            </a:pPr>
            <a:r>
              <a:rPr lang="en" sz="4800"/>
              <a:t>These words don’t matter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3600"/>
              <a:t>Say What??</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highlight>
                  <a:srgbClr val="FFFFFF"/>
                </a:highlight>
              </a:rPr>
              <a:t>“SQLite is a C library that provides a </a:t>
            </a:r>
            <a:r>
              <a:rPr i="1" lang="en" sz="2400">
                <a:solidFill>
                  <a:schemeClr val="dk1"/>
                </a:solidFill>
                <a:highlight>
                  <a:srgbClr val="FFFFFF"/>
                </a:highlight>
              </a:rPr>
              <a:t>lightweight</a:t>
            </a:r>
            <a:r>
              <a:rPr lang="en" sz="2400">
                <a:solidFill>
                  <a:schemeClr val="dk1"/>
                </a:solidFill>
                <a:highlight>
                  <a:srgbClr val="FFFFFF"/>
                </a:highlight>
              </a:rPr>
              <a:t> </a:t>
            </a:r>
            <a:r>
              <a:rPr b="1" lang="en" sz="2400">
                <a:solidFill>
                  <a:schemeClr val="dk1"/>
                </a:solidFill>
                <a:highlight>
                  <a:srgbClr val="FFFFFF"/>
                </a:highlight>
              </a:rPr>
              <a:t>disk-based</a:t>
            </a:r>
            <a:r>
              <a:rPr lang="en" sz="2400">
                <a:solidFill>
                  <a:schemeClr val="dk1"/>
                </a:solidFill>
                <a:highlight>
                  <a:srgbClr val="FFFFFF"/>
                </a:highlight>
              </a:rPr>
              <a:t> database that doesn’t require a </a:t>
            </a:r>
            <a:r>
              <a:rPr b="1" lang="en" sz="2400">
                <a:solidFill>
                  <a:schemeClr val="dk1"/>
                </a:solidFill>
                <a:highlight>
                  <a:srgbClr val="FFFFFF"/>
                </a:highlight>
              </a:rPr>
              <a:t>separate server process</a:t>
            </a:r>
            <a:r>
              <a:rPr lang="en" sz="2400">
                <a:solidFill>
                  <a:schemeClr val="dk1"/>
                </a:solidFill>
                <a:highlight>
                  <a:srgbClr val="FFFFFF"/>
                </a:highlight>
              </a:rPr>
              <a:t> and allows accessing the database using a </a:t>
            </a:r>
            <a:r>
              <a:rPr i="1" lang="en" sz="2400">
                <a:solidFill>
                  <a:schemeClr val="dk1"/>
                </a:solidFill>
                <a:highlight>
                  <a:srgbClr val="FFFFFF"/>
                </a:highlight>
              </a:rPr>
              <a:t>nonstandard variant</a:t>
            </a:r>
            <a:r>
              <a:rPr lang="en" sz="2400">
                <a:solidFill>
                  <a:schemeClr val="dk1"/>
                </a:solidFill>
                <a:highlight>
                  <a:srgbClr val="FFFFFF"/>
                </a:highlight>
              </a:rPr>
              <a:t> of the SQL query language. Some applications can use SQLite for </a:t>
            </a:r>
            <a:r>
              <a:rPr b="1" lang="en" sz="2400">
                <a:solidFill>
                  <a:schemeClr val="dk1"/>
                </a:solidFill>
                <a:highlight>
                  <a:srgbClr val="FFFFFF"/>
                </a:highlight>
              </a:rPr>
              <a:t>internal data storage</a:t>
            </a:r>
            <a:r>
              <a:rPr lang="en" sz="2400">
                <a:solidFill>
                  <a:schemeClr val="dk1"/>
                </a:solidFill>
                <a:highlight>
                  <a:srgbClr val="FFFFFF"/>
                </a:highlight>
              </a:rPr>
              <a:t>. It’s also possible to prototype an application using SQLite and then </a:t>
            </a:r>
            <a:r>
              <a:rPr b="1" i="1" lang="en" sz="2400">
                <a:solidFill>
                  <a:schemeClr val="dk1"/>
                </a:solidFill>
                <a:highlight>
                  <a:srgbClr val="FFFFFF"/>
                </a:highlight>
              </a:rPr>
              <a:t>port the code</a:t>
            </a:r>
            <a:r>
              <a:rPr lang="en" sz="2400">
                <a:solidFill>
                  <a:schemeClr val="dk1"/>
                </a:solidFill>
                <a:highlight>
                  <a:srgbClr val="FFFFFF"/>
                </a:highlight>
              </a:rPr>
              <a:t> to a larger database such as PostgreSQL or Oracle.” </a:t>
            </a:r>
            <a:r>
              <a:rPr lang="en" u="sng">
                <a:solidFill>
                  <a:schemeClr val="hlink"/>
                </a:solidFill>
                <a:highlight>
                  <a:srgbClr val="FCFCFC"/>
                </a:highlight>
                <a:hlinkClick r:id="rId4"/>
              </a:rPr>
              <a:t>https://docs.python.org/2/library/sqlite3.html</a:t>
            </a:r>
            <a:r>
              <a:rPr lang="en">
                <a:solidFill>
                  <a:srgbClr val="404040"/>
                </a:solidFill>
                <a:highlight>
                  <a:srgbClr val="FCFCFC"/>
                </a:highlight>
              </a:rPr>
              <a:t>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nvSpPr>
        <p:spPr>
          <a:xfrm>
            <a:off x="4023400" y="1220750"/>
            <a:ext cx="2053200" cy="1806300"/>
          </a:xfrm>
          <a:prstGeom prst="rect">
            <a:avLst/>
          </a:prstGeom>
          <a:noFill/>
          <a:ln>
            <a:noFill/>
          </a:ln>
        </p:spPr>
        <p:txBody>
          <a:bodyPr anchorCtr="0" anchor="t" bIns="91425" lIns="91425" rIns="91425" tIns="91425">
            <a:noAutofit/>
          </a:bodyPr>
          <a:lstStyle/>
          <a:p>
            <a:pPr indent="-69850" lvl="0" marL="0" marR="0" rtl="0">
              <a:lnSpc>
                <a:spcPct val="115000"/>
              </a:lnSpc>
              <a:spcBef>
                <a:spcPts val="0"/>
              </a:spcBef>
              <a:spcAft>
                <a:spcPts val="1600"/>
              </a:spcAft>
              <a:buClr>
                <a:srgbClr val="000000"/>
              </a:buClr>
              <a:buSzPct val="45833"/>
              <a:buFont typeface="Arial"/>
              <a:buNone/>
            </a:pPr>
            <a:r>
              <a:rPr b="1" lang="en" sz="2400">
                <a:solidFill>
                  <a:schemeClr val="accent3"/>
                </a:solidFill>
                <a:latin typeface="Proxima Nova"/>
                <a:ea typeface="Proxima Nova"/>
                <a:cs typeface="Proxima Nova"/>
                <a:sym typeface="Proxima Nova"/>
              </a:rPr>
              <a:t>eggs</a:t>
            </a:r>
          </a:p>
          <a:p>
            <a:pPr indent="-69850" lvl="0" marL="0" marR="0" rtl="0">
              <a:lnSpc>
                <a:spcPct val="115000"/>
              </a:lnSpc>
              <a:spcBef>
                <a:spcPts val="0"/>
              </a:spcBef>
              <a:spcAft>
                <a:spcPts val="1600"/>
              </a:spcAft>
              <a:buClr>
                <a:srgbClr val="000000"/>
              </a:buClr>
              <a:buFont typeface="Arial"/>
              <a:buNone/>
            </a:pPr>
            <a:r>
              <a:t/>
            </a:r>
            <a:endParaRPr b="1" sz="2400">
              <a:solidFill>
                <a:schemeClr val="dk2"/>
              </a:solidFill>
              <a:latin typeface="Proxima Nova"/>
              <a:ea typeface="Proxima Nova"/>
              <a:cs typeface="Proxima Nova"/>
              <a:sym typeface="Proxima Nova"/>
            </a:endParaRPr>
          </a:p>
          <a:p>
            <a:pPr indent="-69850" lvl="0" marL="0" marR="0" rtl="0">
              <a:lnSpc>
                <a:spcPct val="115000"/>
              </a:lnSpc>
              <a:spcBef>
                <a:spcPts val="0"/>
              </a:spcBef>
              <a:spcAft>
                <a:spcPts val="1600"/>
              </a:spcAft>
              <a:buClr>
                <a:srgbClr val="000000"/>
              </a:buClr>
              <a:buSzPct val="45833"/>
              <a:buFont typeface="Arial"/>
              <a:buNone/>
            </a:pPr>
            <a:r>
              <a:rPr b="1" lang="en" sz="2400">
                <a:solidFill>
                  <a:schemeClr val="accent3"/>
                </a:solidFill>
                <a:latin typeface="Proxima Nova"/>
                <a:ea typeface="Proxima Nova"/>
                <a:cs typeface="Proxima Nova"/>
                <a:sym typeface="Proxima Nova"/>
              </a:rPr>
              <a:t>distutils</a:t>
            </a:r>
          </a:p>
          <a:p>
            <a:pPr indent="0" lvl="0" marL="0" marR="0" rtl="0">
              <a:lnSpc>
                <a:spcPct val="115000"/>
              </a:lnSpc>
              <a:spcBef>
                <a:spcPts val="0"/>
              </a:spcBef>
              <a:spcAft>
                <a:spcPts val="1600"/>
              </a:spcAft>
              <a:buNone/>
            </a:pPr>
            <a:r>
              <a:t/>
            </a:r>
            <a:endParaRPr sz="2400">
              <a:solidFill>
                <a:schemeClr val="dk2"/>
              </a:solidFill>
              <a:latin typeface="Proxima Nova"/>
              <a:ea typeface="Proxima Nova"/>
              <a:cs typeface="Proxima Nova"/>
              <a:sym typeface="Proxima Nova"/>
            </a:endParaRPr>
          </a:p>
          <a:p>
            <a:pPr indent="-69850" lvl="0" marL="0" marR="0" rtl="0">
              <a:lnSpc>
                <a:spcPct val="115000"/>
              </a:lnSpc>
              <a:spcBef>
                <a:spcPts val="0"/>
              </a:spcBef>
              <a:spcAft>
                <a:spcPts val="1600"/>
              </a:spcAft>
              <a:buClr>
                <a:srgbClr val="000000"/>
              </a:buClr>
              <a:buSzPct val="45833"/>
              <a:buFont typeface="Arial"/>
              <a:buNone/>
            </a:pPr>
            <a:r>
              <a:rPr lang="en" sz="2400">
                <a:solidFill>
                  <a:schemeClr val="accent3"/>
                </a:solidFill>
                <a:latin typeface="Proxima Nova"/>
                <a:ea typeface="Proxima Nova"/>
                <a:cs typeface="Proxima Nova"/>
                <a:sym typeface="Proxima Nova"/>
              </a:rPr>
              <a:t>easy_install</a:t>
            </a:r>
          </a:p>
        </p:txBody>
      </p:sp>
      <p:sp>
        <p:nvSpPr>
          <p:cNvPr id="177" name="Shape 177"/>
          <p:cNvSpPr txBox="1"/>
          <p:nvPr/>
        </p:nvSpPr>
        <p:spPr>
          <a:xfrm>
            <a:off x="6231550" y="1220750"/>
            <a:ext cx="2912400" cy="1942800"/>
          </a:xfrm>
          <a:prstGeom prst="rect">
            <a:avLst/>
          </a:prstGeom>
          <a:noFill/>
          <a:ln>
            <a:noFill/>
          </a:ln>
        </p:spPr>
        <p:txBody>
          <a:bodyPr anchorCtr="0" anchor="t" bIns="91425" lIns="91425" rIns="91425" tIns="91425">
            <a:noAutofit/>
          </a:bodyPr>
          <a:lstStyle/>
          <a:p>
            <a:pPr indent="0" lvl="0" marL="0" marR="0" rtl="0">
              <a:lnSpc>
                <a:spcPct val="115000"/>
              </a:lnSpc>
              <a:spcBef>
                <a:spcPts val="0"/>
              </a:spcBef>
              <a:spcAft>
                <a:spcPts val="1600"/>
              </a:spcAft>
              <a:buNone/>
            </a:pPr>
            <a:r>
              <a:rPr i="1" lang="en" sz="2400">
                <a:solidFill>
                  <a:schemeClr val="dk2"/>
                </a:solidFill>
                <a:latin typeface="Proxima Nova"/>
                <a:ea typeface="Proxima Nova"/>
                <a:cs typeface="Proxima Nova"/>
                <a:sym typeface="Proxima Nova"/>
              </a:rPr>
              <a:t>(package formats)</a:t>
            </a:r>
          </a:p>
          <a:p>
            <a:pPr indent="0" lvl="0" marL="0" marR="0" rtl="0">
              <a:lnSpc>
                <a:spcPct val="115000"/>
              </a:lnSpc>
              <a:spcBef>
                <a:spcPts val="0"/>
              </a:spcBef>
              <a:spcAft>
                <a:spcPts val="1600"/>
              </a:spcAft>
              <a:buNone/>
            </a:pPr>
            <a:r>
              <a:t/>
            </a:r>
            <a:endParaRPr i="1" sz="2400">
              <a:solidFill>
                <a:schemeClr val="dk2"/>
              </a:solidFill>
              <a:latin typeface="Proxima Nova"/>
              <a:ea typeface="Proxima Nova"/>
              <a:cs typeface="Proxima Nova"/>
              <a:sym typeface="Proxima Nova"/>
            </a:endParaRPr>
          </a:p>
          <a:p>
            <a:pPr indent="0" lvl="0" marL="0" marR="0" rtl="0">
              <a:lnSpc>
                <a:spcPct val="150000"/>
              </a:lnSpc>
              <a:spcBef>
                <a:spcPts val="0"/>
              </a:spcBef>
              <a:spcAft>
                <a:spcPts val="1600"/>
              </a:spcAft>
              <a:buNone/>
            </a:pPr>
            <a:r>
              <a:rPr i="1" lang="en" sz="2400">
                <a:solidFill>
                  <a:schemeClr val="dk2"/>
                </a:solidFill>
                <a:latin typeface="Proxima Nova"/>
                <a:ea typeface="Proxima Nova"/>
                <a:cs typeface="Proxima Nova"/>
                <a:sym typeface="Proxima Nova"/>
              </a:rPr>
              <a:t>(ways to distribute packages)</a:t>
            </a:r>
          </a:p>
          <a:p>
            <a:pPr indent="0" lvl="0" marL="0" marR="0" rtl="0">
              <a:lnSpc>
                <a:spcPct val="115000"/>
              </a:lnSpc>
              <a:spcBef>
                <a:spcPts val="0"/>
              </a:spcBef>
              <a:spcAft>
                <a:spcPts val="1600"/>
              </a:spcAft>
              <a:buNone/>
            </a:pPr>
            <a:r>
              <a:rPr i="1" lang="en" sz="2400">
                <a:solidFill>
                  <a:schemeClr val="dk2"/>
                </a:solidFill>
                <a:latin typeface="Proxima Nova"/>
                <a:ea typeface="Proxima Nova"/>
                <a:cs typeface="Proxima Nova"/>
                <a:sym typeface="Proxima Nova"/>
              </a:rPr>
              <a:t>(package installers)</a:t>
            </a:r>
          </a:p>
        </p:txBody>
      </p:sp>
      <p:sp>
        <p:nvSpPr>
          <p:cNvPr id="178" name="Shape 178"/>
          <p:cNvSpPr txBox="1"/>
          <p:nvPr>
            <p:ph type="title"/>
          </p:nvPr>
        </p:nvSpPr>
        <p:spPr>
          <a:xfrm>
            <a:off x="311700" y="296650"/>
            <a:ext cx="8520600" cy="572700"/>
          </a:xfrm>
          <a:prstGeom prst="rect">
            <a:avLst/>
          </a:prstGeom>
        </p:spPr>
        <p:txBody>
          <a:bodyPr anchorCtr="0" anchor="t" bIns="91425" lIns="91425" rIns="91425" tIns="91425">
            <a:noAutofit/>
          </a:bodyPr>
          <a:lstStyle/>
          <a:p>
            <a:pPr lvl="0" rtl="0">
              <a:spcBef>
                <a:spcPts val="0"/>
              </a:spcBef>
              <a:buNone/>
            </a:pPr>
            <a:r>
              <a:rPr lang="en" sz="4800"/>
              <a:t>These words don’t matter</a:t>
            </a:r>
          </a:p>
        </p:txBody>
      </p:sp>
      <p:sp>
        <p:nvSpPr>
          <p:cNvPr id="179" name="Shape 179"/>
          <p:cNvSpPr txBox="1"/>
          <p:nvPr>
            <p:ph idx="1" type="body"/>
          </p:nvPr>
        </p:nvSpPr>
        <p:spPr>
          <a:xfrm>
            <a:off x="311700" y="1220750"/>
            <a:ext cx="1941300" cy="3416400"/>
          </a:xfrm>
          <a:prstGeom prst="rect">
            <a:avLst/>
          </a:prstGeom>
        </p:spPr>
        <p:txBody>
          <a:bodyPr anchorCtr="0" anchor="t" bIns="91425" lIns="91425" rIns="91425" tIns="91425">
            <a:noAutofit/>
          </a:bodyPr>
          <a:lstStyle/>
          <a:p>
            <a:pPr lvl="0" rtl="0" algn="r">
              <a:spcBef>
                <a:spcPts val="0"/>
              </a:spcBef>
              <a:buNone/>
            </a:pPr>
            <a:r>
              <a:rPr b="1" lang="en" sz="2400"/>
              <a:t>wheels</a:t>
            </a:r>
          </a:p>
          <a:p>
            <a:pPr lvl="0" rtl="0" algn="r">
              <a:spcBef>
                <a:spcPts val="0"/>
              </a:spcBef>
              <a:buNone/>
            </a:pPr>
            <a:r>
              <a:t/>
            </a:r>
            <a:endParaRPr b="1" sz="2400"/>
          </a:p>
          <a:p>
            <a:pPr lvl="0" rtl="0" algn="r">
              <a:spcBef>
                <a:spcPts val="0"/>
              </a:spcBef>
              <a:buNone/>
            </a:pPr>
            <a:r>
              <a:rPr b="1" lang="en" sz="2400"/>
              <a:t>setuptools</a:t>
            </a:r>
          </a:p>
          <a:p>
            <a:pPr lvl="0" rtl="0" algn="r">
              <a:spcBef>
                <a:spcPts val="0"/>
              </a:spcBef>
              <a:buNone/>
            </a:pPr>
            <a:r>
              <a:t/>
            </a:r>
            <a:endParaRPr sz="2400"/>
          </a:p>
          <a:p>
            <a:pPr lvl="0" rtl="0" algn="r">
              <a:spcBef>
                <a:spcPts val="0"/>
              </a:spcBef>
              <a:buNone/>
            </a:pPr>
            <a:r>
              <a:rPr lang="en" sz="2400"/>
              <a:t>pip</a:t>
            </a:r>
          </a:p>
        </p:txBody>
      </p:sp>
      <p:sp>
        <p:nvSpPr>
          <p:cNvPr id="180" name="Shape 180"/>
          <p:cNvSpPr txBox="1"/>
          <p:nvPr/>
        </p:nvSpPr>
        <p:spPr>
          <a:xfrm>
            <a:off x="2637500" y="1220750"/>
            <a:ext cx="1001400" cy="1806300"/>
          </a:xfrm>
          <a:prstGeom prst="rect">
            <a:avLst/>
          </a:prstGeom>
          <a:noFill/>
          <a:ln>
            <a:noFill/>
          </a:ln>
        </p:spPr>
        <p:txBody>
          <a:bodyPr anchorCtr="0" anchor="t" bIns="91425" lIns="91425" rIns="91425" tIns="91425">
            <a:noAutofit/>
          </a:bodyPr>
          <a:lstStyle/>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a:p>
            <a:pPr indent="-69850" lvl="0" marL="0" marR="0" rtl="0" algn="ctr">
              <a:lnSpc>
                <a:spcPct val="115000"/>
              </a:lnSpc>
              <a:spcBef>
                <a:spcPts val="0"/>
              </a:spcBef>
              <a:spcAft>
                <a:spcPts val="1600"/>
              </a:spcAft>
              <a:buClr>
                <a:srgbClr val="000000"/>
              </a:buClr>
              <a:buFont typeface="Arial"/>
              <a:buNone/>
            </a:pPr>
            <a:r>
              <a:t/>
            </a:r>
            <a:endParaRPr sz="2400">
              <a:solidFill>
                <a:schemeClr val="dk2"/>
              </a:solidFill>
              <a:latin typeface="Proxima Nova"/>
              <a:ea typeface="Proxima Nova"/>
              <a:cs typeface="Proxima Nova"/>
              <a:sym typeface="Proxima Nova"/>
            </a:endParaRPr>
          </a:p>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a:p>
            <a:pPr indent="0" lvl="0" marL="0" marR="0" rtl="0" algn="ctr">
              <a:lnSpc>
                <a:spcPct val="115000"/>
              </a:lnSpc>
              <a:spcBef>
                <a:spcPts val="0"/>
              </a:spcBef>
              <a:spcAft>
                <a:spcPts val="1600"/>
              </a:spcAft>
              <a:buNone/>
            </a:pPr>
            <a:r>
              <a:t/>
            </a:r>
            <a:endParaRPr sz="2400">
              <a:solidFill>
                <a:schemeClr val="dk2"/>
              </a:solidFill>
              <a:latin typeface="Proxima Nova"/>
              <a:ea typeface="Proxima Nova"/>
              <a:cs typeface="Proxima Nova"/>
              <a:sym typeface="Proxima Nova"/>
            </a:endParaRPr>
          </a:p>
          <a:p>
            <a:pPr indent="-69850" lvl="0" marL="0" marR="0" rtl="0" algn="ctr">
              <a:lnSpc>
                <a:spcPct val="115000"/>
              </a:lnSpc>
              <a:spcBef>
                <a:spcPts val="0"/>
              </a:spcBef>
              <a:spcAft>
                <a:spcPts val="1600"/>
              </a:spcAft>
              <a:buClr>
                <a:srgbClr val="000000"/>
              </a:buClr>
              <a:buSzPct val="45833"/>
              <a:buFont typeface="Arial"/>
              <a:buNone/>
            </a:pPr>
            <a:r>
              <a:rPr lang="en" sz="2400">
                <a:solidFill>
                  <a:schemeClr val="dk2"/>
                </a:solidFill>
                <a:latin typeface="Proxima Nova"/>
                <a:ea typeface="Proxima Nova"/>
                <a:cs typeface="Proxima Nova"/>
                <a:sym typeface="Proxima Nova"/>
              </a:rPr>
              <a:t>vs.</a:t>
            </a:r>
          </a:p>
        </p:txBody>
      </p:sp>
      <p:cxnSp>
        <p:nvCxnSpPr>
          <p:cNvPr id="181" name="Shape 181"/>
          <p:cNvCxnSpPr/>
          <p:nvPr/>
        </p:nvCxnSpPr>
        <p:spPr>
          <a:xfrm flipH="1" rot="10800000">
            <a:off x="1211550" y="1533175"/>
            <a:ext cx="7814400" cy="600"/>
          </a:xfrm>
          <a:prstGeom prst="straightConnector1">
            <a:avLst/>
          </a:prstGeom>
          <a:noFill/>
          <a:ln cap="flat" cmpd="sng" w="38100">
            <a:solidFill>
              <a:srgbClr val="FF0000"/>
            </a:solidFill>
            <a:prstDash val="solid"/>
            <a:round/>
            <a:headEnd len="lg" w="lg" type="none"/>
            <a:tailEnd len="lg" w="lg" type="none"/>
          </a:ln>
        </p:spPr>
      </p:cxnSp>
      <p:cxnSp>
        <p:nvCxnSpPr>
          <p:cNvPr id="182" name="Shape 182"/>
          <p:cNvCxnSpPr/>
          <p:nvPr/>
        </p:nvCxnSpPr>
        <p:spPr>
          <a:xfrm flipH="1" rot="10800000">
            <a:off x="863550" y="2769500"/>
            <a:ext cx="8112900" cy="27000"/>
          </a:xfrm>
          <a:prstGeom prst="straightConnector1">
            <a:avLst/>
          </a:prstGeom>
          <a:noFill/>
          <a:ln cap="flat" cmpd="sng" w="38100">
            <a:solidFill>
              <a:srgbClr val="FF0000"/>
            </a:solidFill>
            <a:prstDash val="solid"/>
            <a:round/>
            <a:headEnd len="lg" w="lg" type="none"/>
            <a:tailEnd len="lg" w="lg"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idx="1" type="body"/>
          </p:nvPr>
        </p:nvSpPr>
        <p:spPr>
          <a:xfrm>
            <a:off x="432725" y="420700"/>
            <a:ext cx="8448600" cy="552000"/>
          </a:xfrm>
          <a:prstGeom prst="rect">
            <a:avLst/>
          </a:prstGeom>
        </p:spPr>
        <p:txBody>
          <a:bodyPr anchorCtr="0" anchor="t" bIns="91425" lIns="91425" rIns="91425" tIns="91425">
            <a:noAutofit/>
          </a:bodyPr>
          <a:lstStyle/>
          <a:p>
            <a:pPr indent="457200" lvl="0" rtl="0" algn="just">
              <a:spcBef>
                <a:spcPts val="0"/>
              </a:spcBef>
              <a:buNone/>
            </a:pPr>
            <a:r>
              <a:rPr b="1" lang="en" sz="2800"/>
              <a:t>     </a:t>
            </a:r>
            <a:r>
              <a:rPr b="1" lang="en" sz="4800">
                <a:solidFill>
                  <a:schemeClr val="dk1"/>
                </a:solidFill>
              </a:rPr>
              <a:t>wheels</a:t>
            </a:r>
            <a:r>
              <a:rPr b="1" lang="en" sz="2800"/>
              <a:t> 	        </a:t>
            </a:r>
            <a:r>
              <a:rPr b="1" lang="en" sz="4800">
                <a:solidFill>
                  <a:schemeClr val="dk2"/>
                </a:solidFill>
              </a:rPr>
              <a:t>vs.</a:t>
            </a:r>
            <a:r>
              <a:rPr b="1" lang="en" sz="2800"/>
              <a:t>  	     	    </a:t>
            </a:r>
            <a:r>
              <a:rPr b="1" lang="en" sz="4800">
                <a:solidFill>
                  <a:schemeClr val="dk1"/>
                </a:solidFill>
              </a:rPr>
              <a:t>eggs</a:t>
            </a:r>
          </a:p>
        </p:txBody>
      </p:sp>
      <p:sp>
        <p:nvSpPr>
          <p:cNvPr id="188" name="Shape 188"/>
          <p:cNvSpPr txBox="1"/>
          <p:nvPr>
            <p:ph idx="1" type="body"/>
          </p:nvPr>
        </p:nvSpPr>
        <p:spPr>
          <a:xfrm>
            <a:off x="605825" y="1322700"/>
            <a:ext cx="3746400" cy="858600"/>
          </a:xfrm>
          <a:prstGeom prst="rect">
            <a:avLst/>
          </a:prstGeom>
        </p:spPr>
        <p:txBody>
          <a:bodyPr anchorCtr="0" anchor="t" bIns="91425" lIns="91425" rIns="91425" tIns="91425">
            <a:noAutofit/>
          </a:bodyPr>
          <a:lstStyle/>
          <a:p>
            <a:pPr lvl="0" rtl="0" algn="ctr">
              <a:spcBef>
                <a:spcPts val="0"/>
              </a:spcBef>
              <a:buNone/>
            </a:pPr>
            <a:r>
              <a:rPr lang="en" sz="3600"/>
              <a:t>Easier to make both Python 2 and Python 3 compatible</a:t>
            </a:r>
          </a:p>
          <a:p>
            <a:pPr lvl="0" rtl="0" algn="ctr">
              <a:spcBef>
                <a:spcPts val="0"/>
              </a:spcBef>
              <a:buNone/>
            </a:pPr>
            <a:r>
              <a:t/>
            </a:r>
            <a:endParaRPr/>
          </a:p>
          <a:p>
            <a:pPr lvl="0" rtl="0" algn="ctr">
              <a:spcBef>
                <a:spcPts val="0"/>
              </a:spcBef>
              <a:buNone/>
            </a:pPr>
            <a:r>
              <a:t/>
            </a:r>
            <a:endParaRPr/>
          </a:p>
        </p:txBody>
      </p:sp>
      <p:sp>
        <p:nvSpPr>
          <p:cNvPr id="189" name="Shape 189"/>
          <p:cNvSpPr txBox="1"/>
          <p:nvPr>
            <p:ph idx="1" type="body"/>
          </p:nvPr>
        </p:nvSpPr>
        <p:spPr>
          <a:xfrm>
            <a:off x="5382425" y="1322700"/>
            <a:ext cx="3498900" cy="858600"/>
          </a:xfrm>
          <a:prstGeom prst="rect">
            <a:avLst/>
          </a:prstGeom>
        </p:spPr>
        <p:txBody>
          <a:bodyPr anchorCtr="0" anchor="t" bIns="91425" lIns="91425" rIns="91425" tIns="91425">
            <a:noAutofit/>
          </a:bodyPr>
          <a:lstStyle/>
          <a:p>
            <a:pPr lvl="0" rtl="0" algn="ctr">
              <a:spcBef>
                <a:spcPts val="0"/>
              </a:spcBef>
              <a:buNone/>
            </a:pPr>
            <a:r>
              <a:rPr lang="en" sz="3600"/>
              <a:t>More difficult to make</a:t>
            </a:r>
            <a:r>
              <a:rPr lang="en" sz="3600"/>
              <a:t> Python 2 and Python 3 compatible</a:t>
            </a:r>
          </a:p>
          <a:p>
            <a:pPr lvl="0" rtl="0" algn="ctr">
              <a:spcBef>
                <a:spcPts val="0"/>
              </a:spcBef>
              <a:buNone/>
            </a:pPr>
            <a:r>
              <a:t/>
            </a:r>
            <a:endParaRPr/>
          </a:p>
          <a:p>
            <a:pPr lvl="0" rtl="0" algn="ctr">
              <a:spcBef>
                <a:spcPts val="0"/>
              </a:spcBef>
              <a:buNone/>
            </a:pPr>
            <a:r>
              <a:t/>
            </a:r>
            <a:endParaRPr/>
          </a:p>
        </p:txBody>
      </p:sp>
      <p:pic>
        <p:nvPicPr>
          <p:cNvPr id="190" name="Shape 190"/>
          <p:cNvPicPr preferRelativeResize="0"/>
          <p:nvPr/>
        </p:nvPicPr>
        <p:blipFill>
          <a:blip r:embed="rId3">
            <a:alphaModFix/>
          </a:blip>
          <a:stretch>
            <a:fillRect/>
          </a:stretch>
        </p:blipFill>
        <p:spPr>
          <a:xfrm>
            <a:off x="8360996" y="219090"/>
            <a:ext cx="700480" cy="955224"/>
          </a:xfrm>
          <a:prstGeom prst="rect">
            <a:avLst/>
          </a:prstGeom>
          <a:noFill/>
          <a:ln>
            <a:noFill/>
          </a:ln>
        </p:spPr>
      </p:pic>
      <p:pic>
        <p:nvPicPr>
          <p:cNvPr id="191" name="Shape 191"/>
          <p:cNvPicPr preferRelativeResize="0"/>
          <p:nvPr/>
        </p:nvPicPr>
        <p:blipFill>
          <a:blip r:embed="rId4">
            <a:alphaModFix/>
          </a:blip>
          <a:stretch>
            <a:fillRect/>
          </a:stretch>
        </p:blipFill>
        <p:spPr>
          <a:xfrm>
            <a:off x="82525" y="219100"/>
            <a:ext cx="1130443" cy="955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idx="1" type="body"/>
          </p:nvPr>
        </p:nvSpPr>
        <p:spPr>
          <a:xfrm>
            <a:off x="350200" y="345250"/>
            <a:ext cx="8448600" cy="552000"/>
          </a:xfrm>
          <a:prstGeom prst="rect">
            <a:avLst/>
          </a:prstGeom>
        </p:spPr>
        <p:txBody>
          <a:bodyPr anchorCtr="0" anchor="t" bIns="91425" lIns="91425" rIns="91425" tIns="91425">
            <a:noAutofit/>
          </a:bodyPr>
          <a:lstStyle/>
          <a:p>
            <a:pPr indent="0" lvl="0" marL="0" rtl="0" algn="just">
              <a:spcBef>
                <a:spcPts val="0"/>
              </a:spcBef>
              <a:buNone/>
            </a:pPr>
            <a:r>
              <a:rPr b="1" lang="en" sz="4800"/>
              <a:t>  </a:t>
            </a:r>
            <a:r>
              <a:rPr b="1" lang="en" sz="4800">
                <a:solidFill>
                  <a:schemeClr val="dk1"/>
                </a:solidFill>
              </a:rPr>
              <a:t>setuptools</a:t>
            </a:r>
            <a:r>
              <a:rPr b="1" lang="en" sz="4800"/>
              <a:t>    </a:t>
            </a:r>
            <a:r>
              <a:rPr b="1" lang="en" sz="4800">
                <a:solidFill>
                  <a:schemeClr val="dk2"/>
                </a:solidFill>
              </a:rPr>
              <a:t>vs.</a:t>
            </a:r>
            <a:r>
              <a:rPr b="1" lang="en" sz="4800"/>
              <a:t> 		</a:t>
            </a:r>
            <a:r>
              <a:rPr b="1" lang="en" sz="4800">
                <a:solidFill>
                  <a:schemeClr val="dk1"/>
                </a:solidFill>
              </a:rPr>
              <a:t>distutils</a:t>
            </a:r>
          </a:p>
        </p:txBody>
      </p:sp>
      <p:sp>
        <p:nvSpPr>
          <p:cNvPr id="197" name="Shape 197"/>
          <p:cNvSpPr txBox="1"/>
          <p:nvPr>
            <p:ph idx="1" type="body"/>
          </p:nvPr>
        </p:nvSpPr>
        <p:spPr>
          <a:xfrm>
            <a:off x="350200" y="1613975"/>
            <a:ext cx="3757200" cy="858600"/>
          </a:xfrm>
          <a:prstGeom prst="rect">
            <a:avLst/>
          </a:prstGeom>
        </p:spPr>
        <p:txBody>
          <a:bodyPr anchorCtr="0" anchor="t" bIns="91425" lIns="91425" rIns="91425" tIns="91425">
            <a:noAutofit/>
          </a:bodyPr>
          <a:lstStyle/>
          <a:p>
            <a:pPr lvl="0" rtl="0" algn="ctr">
              <a:spcBef>
                <a:spcPts val="0"/>
              </a:spcBef>
              <a:buNone/>
            </a:pPr>
            <a:r>
              <a:rPr lang="en" sz="3600"/>
              <a:t>Does everything distutils does, and then some.</a:t>
            </a:r>
          </a:p>
          <a:p>
            <a:pPr lvl="0" rtl="0" algn="ctr">
              <a:spcBef>
                <a:spcPts val="0"/>
              </a:spcBef>
              <a:buNone/>
            </a:pPr>
            <a:r>
              <a:t/>
            </a:r>
            <a:endParaRPr/>
          </a:p>
          <a:p>
            <a:pPr lvl="0" rtl="0" algn="ctr">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nvSpPr>
        <p:spPr>
          <a:xfrm>
            <a:off x="4211275" y="1018100"/>
            <a:ext cx="412200" cy="391500"/>
          </a:xfrm>
          <a:prstGeom prst="rect">
            <a:avLst/>
          </a:prstGeom>
          <a:noFill/>
          <a:ln>
            <a:noFill/>
          </a:ln>
        </p:spPr>
        <p:txBody>
          <a:bodyPr anchorCtr="0" anchor="t" bIns="91425" lIns="91425" rIns="91425" tIns="91425">
            <a:noAutofit/>
          </a:bodyPr>
          <a:lstStyle/>
          <a:p>
            <a:pPr lvl="0">
              <a:spcBef>
                <a:spcPts val="0"/>
              </a:spcBef>
              <a:buNone/>
            </a:pPr>
            <a:r>
              <a:rPr lang="en"/>
              <a:t>...</a:t>
            </a:r>
          </a:p>
        </p:txBody>
      </p:sp>
      <p:pic>
        <p:nvPicPr>
          <p:cNvPr id="203" name="Shape 203"/>
          <p:cNvPicPr preferRelativeResize="0"/>
          <p:nvPr/>
        </p:nvPicPr>
        <p:blipFill>
          <a:blip r:embed="rId3">
            <a:alphaModFix/>
          </a:blip>
          <a:stretch>
            <a:fillRect/>
          </a:stretch>
        </p:blipFill>
        <p:spPr>
          <a:xfrm>
            <a:off x="98100" y="380150"/>
            <a:ext cx="8947798" cy="43832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36600" y="1891950"/>
            <a:ext cx="1511699" cy="1359600"/>
          </a:xfrm>
          <a:prstGeom prst="rect">
            <a:avLst/>
          </a:prstGeom>
        </p:spPr>
        <p:txBody>
          <a:bodyPr anchorCtr="0" anchor="ctr" bIns="91425" lIns="91425" rIns="91425" tIns="91425">
            <a:noAutofit/>
          </a:bodyPr>
          <a:lstStyle/>
          <a:p>
            <a:pPr lvl="0" algn="ctr">
              <a:spcBef>
                <a:spcPts val="0"/>
              </a:spcBef>
              <a:buNone/>
            </a:pPr>
            <a:r>
              <a:rPr lang="en" sz="7200">
                <a:solidFill>
                  <a:schemeClr val="accent3"/>
                </a:solidFill>
              </a:rPr>
              <a:t>pip</a:t>
            </a:r>
          </a:p>
        </p:txBody>
      </p:sp>
      <p:sp>
        <p:nvSpPr>
          <p:cNvPr id="209" name="Shape 209"/>
          <p:cNvSpPr txBox="1"/>
          <p:nvPr>
            <p:ph type="title"/>
          </p:nvPr>
        </p:nvSpPr>
        <p:spPr>
          <a:xfrm>
            <a:off x="2266400" y="2203350"/>
            <a:ext cx="1472100" cy="1048200"/>
          </a:xfrm>
          <a:prstGeom prst="rect">
            <a:avLst/>
          </a:prstGeom>
        </p:spPr>
        <p:txBody>
          <a:bodyPr anchorCtr="0" anchor="ctr" bIns="91425" lIns="91425" rIns="91425" tIns="91425">
            <a:noAutofit/>
          </a:bodyPr>
          <a:lstStyle/>
          <a:p>
            <a:pPr lvl="0" rtl="0" algn="ctr">
              <a:spcBef>
                <a:spcPts val="0"/>
              </a:spcBef>
              <a:buNone/>
            </a:pPr>
            <a:r>
              <a:rPr lang="en" sz="4800">
                <a:solidFill>
                  <a:schemeClr val="accent3"/>
                </a:solidFill>
              </a:rPr>
              <a:t>vs.</a:t>
            </a:r>
          </a:p>
        </p:txBody>
      </p:sp>
      <p:sp>
        <p:nvSpPr>
          <p:cNvPr id="210" name="Shape 210"/>
          <p:cNvSpPr txBox="1"/>
          <p:nvPr>
            <p:ph type="title"/>
          </p:nvPr>
        </p:nvSpPr>
        <p:spPr>
          <a:xfrm>
            <a:off x="4056600" y="1891950"/>
            <a:ext cx="5087399" cy="1359600"/>
          </a:xfrm>
          <a:prstGeom prst="rect">
            <a:avLst/>
          </a:prstGeom>
        </p:spPr>
        <p:txBody>
          <a:bodyPr anchorCtr="0" anchor="ctr" bIns="91425" lIns="91425" rIns="91425" tIns="91425">
            <a:noAutofit/>
          </a:bodyPr>
          <a:lstStyle/>
          <a:p>
            <a:pPr lvl="0" rtl="0" algn="ctr">
              <a:spcBef>
                <a:spcPts val="0"/>
              </a:spcBef>
              <a:buNone/>
            </a:pPr>
            <a:r>
              <a:rPr lang="en" sz="7200">
                <a:solidFill>
                  <a:schemeClr val="accent3"/>
                </a:solidFill>
              </a:rPr>
              <a:t>easy_install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nvSpPr>
        <p:spPr>
          <a:xfrm>
            <a:off x="516750" y="1071750"/>
            <a:ext cx="81105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Recommendation: Use pip</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nvSpPr>
        <p:spPr>
          <a:xfrm>
            <a:off x="887875" y="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requirements.txt</a:t>
            </a:r>
          </a:p>
        </p:txBody>
      </p:sp>
      <p:sp>
        <p:nvSpPr>
          <p:cNvPr id="221" name="Shape 221"/>
          <p:cNvSpPr txBox="1"/>
          <p:nvPr/>
        </p:nvSpPr>
        <p:spPr>
          <a:xfrm>
            <a:off x="2967425" y="1706250"/>
            <a:ext cx="3412500" cy="3000000"/>
          </a:xfrm>
          <a:prstGeom prst="rect">
            <a:avLst/>
          </a:prstGeom>
          <a:noFill/>
          <a:ln>
            <a:noFill/>
          </a:ln>
        </p:spPr>
        <p:txBody>
          <a:bodyPr anchorCtr="0" anchor="ctr" bIns="91425" lIns="91425" rIns="91425" tIns="91425">
            <a:noAutofit/>
          </a:bodyPr>
          <a:lstStyle/>
          <a:p>
            <a:pPr lvl="0">
              <a:spcBef>
                <a:spcPts val="0"/>
              </a:spcBef>
              <a:buNone/>
            </a:pPr>
            <a:r>
              <a:rPr lang="en" sz="2400">
                <a:latin typeface="Consolas"/>
                <a:ea typeface="Consolas"/>
                <a:cs typeface="Consolas"/>
                <a:sym typeface="Consolas"/>
              </a:rPr>
              <a:t>flask==0.10.1</a:t>
            </a:r>
          </a:p>
          <a:p>
            <a:pPr lvl="0">
              <a:spcBef>
                <a:spcPts val="0"/>
              </a:spcBef>
              <a:buNone/>
            </a:pPr>
            <a:r>
              <a:rPr lang="en" sz="2400">
                <a:latin typeface="Consolas"/>
                <a:ea typeface="Consolas"/>
                <a:cs typeface="Consolas"/>
                <a:sym typeface="Consolas"/>
              </a:rPr>
              <a:t>pytz==2016.4</a:t>
            </a:r>
          </a:p>
          <a:p>
            <a:pPr lvl="0">
              <a:spcBef>
                <a:spcPts val="0"/>
              </a:spcBef>
              <a:buNone/>
            </a:pPr>
            <a:r>
              <a:rPr lang="en" sz="2400">
                <a:latin typeface="Consolas"/>
                <a:ea typeface="Consolas"/>
                <a:cs typeface="Consolas"/>
                <a:sym typeface="Consolas"/>
              </a:rPr>
              <a:t>psycopg2==2.6.2</a:t>
            </a:r>
          </a:p>
          <a:p>
            <a:pPr lvl="0">
              <a:spcBef>
                <a:spcPts val="0"/>
              </a:spcBef>
              <a:buNone/>
            </a:pPr>
            <a:r>
              <a:rPr lang="en" sz="2400">
                <a:latin typeface="Consolas"/>
                <a:ea typeface="Consolas"/>
                <a:cs typeface="Consolas"/>
                <a:sym typeface="Consolas"/>
              </a:rPr>
              <a:t>requests==2.13.0</a:t>
            </a:r>
          </a:p>
          <a:p>
            <a:pPr lvl="0" rtl="0">
              <a:spcBef>
                <a:spcPts val="0"/>
              </a:spcBef>
              <a:buNone/>
            </a:pPr>
            <a:r>
              <a:rPr lang="en" sz="2400">
                <a:latin typeface="Consolas"/>
                <a:ea typeface="Consolas"/>
                <a:cs typeface="Consolas"/>
                <a:sym typeface="Consolas"/>
              </a:rPr>
              <a:t>SQLAlchemy==1.1.1</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idx="1" type="body"/>
          </p:nvPr>
        </p:nvSpPr>
        <p:spPr>
          <a:xfrm>
            <a:off x="237525" y="410625"/>
            <a:ext cx="3570600" cy="963300"/>
          </a:xfrm>
          <a:prstGeom prst="rect">
            <a:avLst/>
          </a:prstGeom>
        </p:spPr>
        <p:txBody>
          <a:bodyPr anchorCtr="0" anchor="t" bIns="91425" lIns="91425" rIns="91425" tIns="91425">
            <a:noAutofit/>
          </a:bodyPr>
          <a:lstStyle/>
          <a:p>
            <a:pPr indent="-457200" lvl="0" marL="457200" rtl="0">
              <a:spcBef>
                <a:spcPts val="0"/>
              </a:spcBef>
              <a:buSzPct val="100000"/>
              <a:buAutoNum type="arabicPeriod"/>
            </a:pPr>
            <a:r>
              <a:rPr lang="en" sz="3600"/>
              <a:t>Find packages</a:t>
            </a:r>
          </a:p>
        </p:txBody>
      </p:sp>
      <p:sp>
        <p:nvSpPr>
          <p:cNvPr id="227" name="Shape 227"/>
          <p:cNvSpPr txBox="1"/>
          <p:nvPr/>
        </p:nvSpPr>
        <p:spPr>
          <a:xfrm>
            <a:off x="2349200" y="1842625"/>
            <a:ext cx="4451100" cy="9633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2.   </a:t>
            </a:r>
            <a:r>
              <a:rPr lang="en" sz="3600">
                <a:solidFill>
                  <a:schemeClr val="accent3"/>
                </a:solidFill>
                <a:latin typeface="Proxima Nova"/>
                <a:ea typeface="Proxima Nova"/>
                <a:cs typeface="Proxima Nova"/>
                <a:sym typeface="Proxima Nova"/>
              </a:rPr>
              <a:t>Install packages</a:t>
            </a:r>
          </a:p>
        </p:txBody>
      </p:sp>
      <p:sp>
        <p:nvSpPr>
          <p:cNvPr id="228" name="Shape 228"/>
          <p:cNvSpPr txBox="1"/>
          <p:nvPr/>
        </p:nvSpPr>
        <p:spPr>
          <a:xfrm>
            <a:off x="4692900" y="2805925"/>
            <a:ext cx="4451100" cy="18105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3600">
                <a:solidFill>
                  <a:schemeClr val="accent3"/>
                </a:solidFill>
                <a:latin typeface="Proxima Nova"/>
                <a:ea typeface="Proxima Nova"/>
                <a:cs typeface="Proxima Nova"/>
                <a:sym typeface="Proxima Nova"/>
              </a:rPr>
              <a:t>3.   </a:t>
            </a:r>
            <a:r>
              <a:rPr lang="en" sz="3600">
                <a:solidFill>
                  <a:schemeClr val="accent3"/>
                </a:solidFill>
                <a:latin typeface="Proxima Nova"/>
                <a:ea typeface="Proxima Nova"/>
                <a:cs typeface="Proxima Nova"/>
                <a:sym typeface="Proxima Nova"/>
              </a:rPr>
              <a:t>Resolve conflicts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2285400"/>
            <a:ext cx="8520600" cy="572700"/>
          </a:xfrm>
          <a:prstGeom prst="rect">
            <a:avLst/>
          </a:prstGeom>
        </p:spPr>
        <p:txBody>
          <a:bodyPr anchorCtr="0" anchor="ctr" bIns="91425" lIns="91425" rIns="91425" tIns="91425">
            <a:noAutofit/>
          </a:bodyPr>
          <a:lstStyle/>
          <a:p>
            <a:pPr lvl="0" algn="ctr">
              <a:spcBef>
                <a:spcPts val="0"/>
              </a:spcBef>
              <a:buNone/>
            </a:pPr>
            <a:r>
              <a:rPr lang="en" sz="4800">
                <a:solidFill>
                  <a:schemeClr val="accent3"/>
                </a:solidFill>
              </a:rPr>
              <a:t>3.   Resolve conflicts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nvSpPr>
        <p:spPr>
          <a:xfrm>
            <a:off x="4816350" y="1071750"/>
            <a:ext cx="3698100" cy="30000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2800">
                <a:solidFill>
                  <a:schemeClr val="accent3"/>
                </a:solidFill>
                <a:latin typeface="Proxima Nova"/>
                <a:ea typeface="Proxima Nova"/>
                <a:cs typeface="Proxima Nova"/>
                <a:sym typeface="Proxima Nova"/>
              </a:rPr>
              <a:t>e</a:t>
            </a:r>
            <a:r>
              <a:rPr b="1" lang="en" sz="2800">
                <a:solidFill>
                  <a:schemeClr val="accent3"/>
                </a:solidFill>
                <a:latin typeface="Proxima Nova"/>
                <a:ea typeface="Proxima Nova"/>
                <a:cs typeface="Proxima Nova"/>
                <a:sym typeface="Proxima Nova"/>
              </a:rPr>
              <a:t>asy_install </a:t>
            </a:r>
            <a:r>
              <a:rPr lang="en" sz="2800">
                <a:solidFill>
                  <a:schemeClr val="accent3"/>
                </a:solidFill>
                <a:latin typeface="Proxima Nova"/>
                <a:ea typeface="Proxima Nova"/>
                <a:cs typeface="Proxima Nova"/>
                <a:sym typeface="Proxima Nova"/>
              </a:rPr>
              <a:t>allows different versions of a specific package in a single environment</a:t>
            </a:r>
          </a:p>
        </p:txBody>
      </p:sp>
      <p:sp>
        <p:nvSpPr>
          <p:cNvPr id="239" name="Shape 239"/>
          <p:cNvSpPr txBox="1"/>
          <p:nvPr/>
        </p:nvSpPr>
        <p:spPr>
          <a:xfrm>
            <a:off x="500450" y="1126500"/>
            <a:ext cx="3304500" cy="30000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2800">
                <a:solidFill>
                  <a:schemeClr val="accent3"/>
                </a:solidFill>
                <a:latin typeface="Proxima Nova"/>
                <a:ea typeface="Proxima Nova"/>
                <a:cs typeface="Proxima Nova"/>
                <a:sym typeface="Proxima Nova"/>
              </a:rPr>
              <a:t>pip </a:t>
            </a:r>
            <a:r>
              <a:rPr lang="en" sz="2800">
                <a:solidFill>
                  <a:schemeClr val="accent3"/>
                </a:solidFill>
                <a:latin typeface="Proxima Nova"/>
                <a:ea typeface="Proxima Nova"/>
                <a:cs typeface="Proxima Nova"/>
                <a:sym typeface="Proxima Nova"/>
              </a:rPr>
              <a:t>uninstalls dependencies that do not match the required version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271925"/>
            <a:ext cx="8520600" cy="572700"/>
          </a:xfrm>
          <a:prstGeom prst="rect">
            <a:avLst/>
          </a:prstGeom>
        </p:spPr>
        <p:txBody>
          <a:bodyPr anchorCtr="0" anchor="t" bIns="91425" lIns="91425" rIns="91425" tIns="91425">
            <a:noAutofit/>
          </a:bodyPr>
          <a:lstStyle/>
          <a:p>
            <a:pPr lvl="0" rtl="0">
              <a:spcBef>
                <a:spcPts val="0"/>
              </a:spcBef>
              <a:buNone/>
            </a:pPr>
            <a:r>
              <a:rPr lang="en" sz="3600"/>
              <a:t>What you’ll learn</a:t>
            </a:r>
          </a:p>
        </p:txBody>
      </p:sp>
      <p:sp>
        <p:nvSpPr>
          <p:cNvPr id="72" name="Shape 7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SzPct val="100000"/>
              <a:buAutoNum type="arabicPeriod"/>
            </a:pPr>
            <a:r>
              <a:rPr lang="en" sz="3000"/>
              <a:t>Package installation</a:t>
            </a:r>
          </a:p>
          <a:p>
            <a:pPr indent="-419100" lvl="0" marL="457200" rtl="0">
              <a:spcBef>
                <a:spcPts val="0"/>
              </a:spcBef>
              <a:buSzPct val="100000"/>
              <a:buAutoNum type="arabicPeriod"/>
            </a:pPr>
            <a:r>
              <a:rPr lang="en" sz="3000"/>
              <a:t>Virtual environment</a:t>
            </a:r>
          </a:p>
          <a:p>
            <a:pPr indent="-419100" lvl="0" marL="457200" rtl="0">
              <a:spcBef>
                <a:spcPts val="0"/>
              </a:spcBef>
              <a:buSzPct val="100000"/>
              <a:buAutoNum type="arabicPeriod"/>
            </a:pPr>
            <a:r>
              <a:rPr lang="en" sz="3000"/>
              <a:t>Data storage</a:t>
            </a:r>
          </a:p>
          <a:p>
            <a:pPr indent="-419100" lvl="0" marL="457200" rtl="0">
              <a:spcBef>
                <a:spcPts val="0"/>
              </a:spcBef>
              <a:buSzPct val="100000"/>
              <a:buAutoNum type="arabicPeriod"/>
            </a:pPr>
            <a:r>
              <a:rPr lang="en" sz="3000"/>
              <a:t>Framework</a:t>
            </a:r>
          </a:p>
          <a:p>
            <a:pPr indent="-419100" lvl="0" marL="457200" rtl="0">
              <a:spcBef>
                <a:spcPts val="0"/>
              </a:spcBef>
              <a:buSzPct val="100000"/>
              <a:buAutoNum type="arabicPeriod"/>
            </a:pPr>
            <a:r>
              <a:rPr lang="en" sz="3000"/>
              <a:t>Tying your components together</a:t>
            </a:r>
          </a:p>
          <a:p>
            <a:pPr indent="-419100" lvl="0" marL="457200" rtl="0">
              <a:spcBef>
                <a:spcPts val="0"/>
              </a:spcBef>
              <a:buSzPct val="100000"/>
              <a:buAutoNum type="arabicPeriod"/>
            </a:pPr>
            <a:r>
              <a:rPr lang="en" sz="3000"/>
              <a:t>Connecting your app to the web</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000">
                <a:solidFill>
                  <a:schemeClr val="accent3"/>
                </a:solidFill>
                <a:latin typeface="Proxima Nova"/>
                <a:ea typeface="Proxima Nova"/>
                <a:cs typeface="Proxima Nova"/>
                <a:sym typeface="Proxima Nova"/>
              </a:rPr>
              <a:t>...then how does the app know which version to use?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sz="4000">
                <a:solidFill>
                  <a:schemeClr val="accent3"/>
                </a:solidFill>
                <a:latin typeface="Proxima Nova"/>
                <a:ea typeface="Proxima Nova"/>
                <a:cs typeface="Proxima Nova"/>
                <a:sym typeface="Proxima Nova"/>
              </a:rPr>
              <a:t>easy_install</a:t>
            </a:r>
            <a:r>
              <a:rPr lang="en" sz="4000">
                <a:solidFill>
                  <a:schemeClr val="accent3"/>
                </a:solidFill>
                <a:latin typeface="Proxima Nova"/>
                <a:ea typeface="Proxima Nova"/>
                <a:cs typeface="Proxima Nova"/>
                <a:sym typeface="Proxima Nova"/>
              </a:rPr>
              <a:t> modifies sys.path to point to the appropriate version of a distribution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sys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sys.path</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nvSpPr>
        <p:spPr>
          <a:xfrm>
            <a:off x="2488050" y="2068800"/>
            <a:ext cx="4167900" cy="10059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easy_install</a:t>
            </a:r>
          </a:p>
        </p:txBody>
      </p:sp>
      <p:sp>
        <p:nvSpPr>
          <p:cNvPr id="265" name="Shape 265"/>
          <p:cNvSpPr txBox="1"/>
          <p:nvPr/>
        </p:nvSpPr>
        <p:spPr>
          <a:xfrm>
            <a:off x="1630200" y="3106325"/>
            <a:ext cx="5883600" cy="795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Consolas"/>
                <a:ea typeface="Consolas"/>
                <a:cs typeface="Consolas"/>
                <a:sym typeface="Consolas"/>
              </a:rPr>
              <a:t>s</a:t>
            </a:r>
            <a:r>
              <a:rPr lang="en" sz="2800">
                <a:solidFill>
                  <a:schemeClr val="accent3"/>
                </a:solidFill>
                <a:latin typeface="Consolas"/>
                <a:ea typeface="Consolas"/>
                <a:cs typeface="Consolas"/>
                <a:sym typeface="Consolas"/>
              </a:rPr>
              <a:t>ys.path = ‘/path/to/file.py’</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nvSpPr>
        <p:spPr>
          <a:xfrm>
            <a:off x="2218800" y="1933225"/>
            <a:ext cx="4706400" cy="10059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easy_install</a:t>
            </a:r>
          </a:p>
        </p:txBody>
      </p:sp>
      <p:sp>
        <p:nvSpPr>
          <p:cNvPr id="271" name="Shape 271"/>
          <p:cNvSpPr txBox="1"/>
          <p:nvPr/>
        </p:nvSpPr>
        <p:spPr>
          <a:xfrm>
            <a:off x="556050" y="2939125"/>
            <a:ext cx="8031900" cy="7956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Consolas"/>
                <a:ea typeface="Consolas"/>
                <a:cs typeface="Consolas"/>
                <a:sym typeface="Consolas"/>
              </a:rPr>
              <a:t>sys.path = ‘</a:t>
            </a:r>
            <a:r>
              <a:rPr b="1" lang="en" sz="2800">
                <a:solidFill>
                  <a:schemeClr val="accent3"/>
                </a:solidFill>
                <a:latin typeface="Consolas"/>
                <a:ea typeface="Consolas"/>
                <a:cs typeface="Consolas"/>
                <a:sym typeface="Consolas"/>
              </a:rPr>
              <a:t>/path/to/egg/files.py,</a:t>
            </a:r>
            <a:r>
              <a:rPr lang="en" sz="2800">
                <a:solidFill>
                  <a:schemeClr val="accent3"/>
                </a:solidFill>
                <a:latin typeface="Consolas"/>
                <a:ea typeface="Consolas"/>
                <a:cs typeface="Consolas"/>
                <a:sym typeface="Consolas"/>
              </a:rPr>
              <a:t>/path/to/file.py’</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idx="1" type="body"/>
          </p:nvPr>
        </p:nvSpPr>
        <p:spPr>
          <a:xfrm>
            <a:off x="311700" y="392550"/>
            <a:ext cx="8520600" cy="4358400"/>
          </a:xfrm>
          <a:prstGeom prst="rect">
            <a:avLst/>
          </a:prstGeom>
        </p:spPr>
        <p:txBody>
          <a:bodyPr anchorCtr="0" anchor="ctr" bIns="91425" lIns="91425" rIns="91425" tIns="91425">
            <a:noAutofit/>
          </a:bodyPr>
          <a:lstStyle/>
          <a:p>
            <a:pPr lvl="0" rtl="0" algn="ctr">
              <a:spcBef>
                <a:spcPts val="0"/>
              </a:spcBef>
              <a:buNone/>
            </a:pPr>
            <a:r>
              <a:rPr b="1" lang="en" sz="3600"/>
              <a:t>Use pip</a:t>
            </a:r>
            <a:r>
              <a:rPr lang="en" sz="3600"/>
              <a:t>, not easy_install</a:t>
            </a:r>
          </a:p>
          <a:p>
            <a:pPr lvl="0" rtl="0" algn="ctr">
              <a:spcBef>
                <a:spcPts val="0"/>
              </a:spcBef>
              <a:buNone/>
            </a:pPr>
            <a:r>
              <a:t/>
            </a:r>
            <a:endParaRPr sz="2400"/>
          </a:p>
          <a:p>
            <a:pPr lvl="0" rtl="0" algn="ctr">
              <a:spcBef>
                <a:spcPts val="0"/>
              </a:spcBef>
              <a:buNone/>
            </a:pPr>
            <a:r>
              <a:rPr lang="en" sz="2400"/>
              <a:t>Words that don’t matter: .egg, </a:t>
            </a:r>
            <a:r>
              <a:rPr lang="en" sz="2400"/>
              <a:t>w</a:t>
            </a:r>
            <a:r>
              <a:rPr lang="en" sz="2400"/>
              <a:t>heel, setuptools, distutils</a:t>
            </a:r>
          </a:p>
        </p:txBody>
      </p:sp>
      <p:sp>
        <p:nvSpPr>
          <p:cNvPr id="277" name="Shape 277"/>
          <p:cNvSpPr/>
          <p:nvPr/>
        </p:nvSpPr>
        <p:spPr>
          <a:xfrm>
            <a:off x="3719000" y="2533250"/>
            <a:ext cx="1398900" cy="12198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 name="Shape 278"/>
          <p:cNvSpPr/>
          <p:nvPr/>
        </p:nvSpPr>
        <p:spPr>
          <a:xfrm>
            <a:off x="4656150" y="2533250"/>
            <a:ext cx="1398900" cy="12198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5695650" y="2533250"/>
            <a:ext cx="1398900" cy="12198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 name="Shape 280"/>
          <p:cNvSpPr/>
          <p:nvPr/>
        </p:nvSpPr>
        <p:spPr>
          <a:xfrm>
            <a:off x="7094550" y="2533250"/>
            <a:ext cx="1398900" cy="1219800"/>
          </a:xfrm>
          <a:prstGeom prst="mathMultiply">
            <a:avLst>
              <a:gd fmla="val 23520" name="adj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What You’ll Learn</a:t>
            </a:r>
          </a:p>
        </p:txBody>
      </p:sp>
      <p:sp>
        <p:nvSpPr>
          <p:cNvPr id="286" name="Shape 28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287" name="Shape 287"/>
          <p:cNvPicPr preferRelativeResize="0"/>
          <p:nvPr/>
        </p:nvPicPr>
        <p:blipFill>
          <a:blip r:embed="rId3">
            <a:alphaModFix/>
          </a:blip>
          <a:stretch>
            <a:fillRect/>
          </a:stretch>
        </p:blipFill>
        <p:spPr>
          <a:xfrm>
            <a:off x="201100" y="1152475"/>
            <a:ext cx="712336" cy="572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nvSpPr>
        <p:spPr>
          <a:xfrm>
            <a:off x="637650" y="1071750"/>
            <a:ext cx="78687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“Install [package name] with pip”</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3">
            <a:alphaModFix/>
          </a:blip>
          <a:srcRect b="0" l="714" r="0" t="0"/>
          <a:stretch/>
        </p:blipFill>
        <p:spPr>
          <a:xfrm>
            <a:off x="443449" y="0"/>
            <a:ext cx="8257099" cy="50387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p:nvPr/>
        </p:nvSpPr>
        <p:spPr>
          <a:xfrm>
            <a:off x="474650" y="335050"/>
            <a:ext cx="8229299" cy="44912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2" name="Shape 302"/>
          <p:cNvSpPr/>
          <p:nvPr/>
        </p:nvSpPr>
        <p:spPr>
          <a:xfrm>
            <a:off x="838775" y="1540025"/>
            <a:ext cx="3368700" cy="2997600"/>
          </a:xfrm>
          <a:prstGeom prst="rect">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3" name="Shape 303"/>
          <p:cNvSpPr/>
          <p:nvPr/>
        </p:nvSpPr>
        <p:spPr>
          <a:xfrm>
            <a:off x="4910025" y="1540025"/>
            <a:ext cx="3368700" cy="2997599"/>
          </a:xfrm>
          <a:prstGeom prst="rect">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Clr>
                <a:schemeClr val="dk1"/>
              </a:buClr>
              <a:buFont typeface="Arial"/>
              <a:buNone/>
            </a:pPr>
            <a:r>
              <a:t/>
            </a:r>
            <a:endParaRPr/>
          </a:p>
        </p:txBody>
      </p:sp>
      <p:sp>
        <p:nvSpPr>
          <p:cNvPr id="304" name="Shape 304"/>
          <p:cNvSpPr txBox="1"/>
          <p:nvPr/>
        </p:nvSpPr>
        <p:spPr>
          <a:xfrm>
            <a:off x="838775" y="1540025"/>
            <a:ext cx="1270500" cy="460800"/>
          </a:xfrm>
          <a:prstGeom prst="rect">
            <a:avLst/>
          </a:prstGeom>
          <a:noFill/>
          <a:ln>
            <a:noFill/>
          </a:ln>
        </p:spPr>
        <p:txBody>
          <a:bodyPr anchorCtr="0" anchor="t" bIns="91425" lIns="91425" rIns="91425" tIns="91425">
            <a:noAutofit/>
          </a:bodyPr>
          <a:lstStyle/>
          <a:p>
            <a:pPr lvl="0">
              <a:spcBef>
                <a:spcPts val="0"/>
              </a:spcBef>
              <a:buNone/>
            </a:pPr>
            <a:r>
              <a:rPr lang="en" sz="2400"/>
              <a:t>App_1</a:t>
            </a:r>
          </a:p>
        </p:txBody>
      </p:sp>
      <p:sp>
        <p:nvSpPr>
          <p:cNvPr id="305" name="Shape 305"/>
          <p:cNvSpPr txBox="1"/>
          <p:nvPr/>
        </p:nvSpPr>
        <p:spPr>
          <a:xfrm>
            <a:off x="4910025" y="1540025"/>
            <a:ext cx="1270500" cy="460800"/>
          </a:xfrm>
          <a:prstGeom prst="rect">
            <a:avLst/>
          </a:prstGeom>
          <a:noFill/>
          <a:ln>
            <a:noFill/>
          </a:ln>
        </p:spPr>
        <p:txBody>
          <a:bodyPr anchorCtr="0" anchor="t" bIns="91425" lIns="91425" rIns="91425" tIns="91425">
            <a:noAutofit/>
          </a:bodyPr>
          <a:lstStyle/>
          <a:p>
            <a:pPr lvl="0" rtl="0">
              <a:spcBef>
                <a:spcPts val="0"/>
              </a:spcBef>
              <a:buNone/>
            </a:pPr>
            <a:r>
              <a:rPr lang="en" sz="2400"/>
              <a:t>App_2</a:t>
            </a:r>
          </a:p>
        </p:txBody>
      </p:sp>
      <p:sp>
        <p:nvSpPr>
          <p:cNvPr id="306" name="Shape 306"/>
          <p:cNvSpPr txBox="1"/>
          <p:nvPr/>
        </p:nvSpPr>
        <p:spPr>
          <a:xfrm>
            <a:off x="1214550" y="2331350"/>
            <a:ext cx="2317499" cy="572699"/>
          </a:xfrm>
          <a:prstGeom prst="rect">
            <a:avLst/>
          </a:prstGeom>
          <a:noFill/>
          <a:ln>
            <a:noFill/>
          </a:ln>
        </p:spPr>
        <p:txBody>
          <a:bodyPr anchorCtr="0" anchor="t" bIns="91425" lIns="91425" rIns="91425" tIns="91425">
            <a:noAutofit/>
          </a:bodyPr>
          <a:lstStyle/>
          <a:p>
            <a:pPr lvl="0">
              <a:spcBef>
                <a:spcPts val="0"/>
              </a:spcBef>
              <a:buNone/>
            </a:pPr>
            <a:r>
              <a:rPr lang="en" sz="1800"/>
              <a:t>SQLAlchemy v 0.9.6</a:t>
            </a:r>
          </a:p>
        </p:txBody>
      </p:sp>
      <p:sp>
        <p:nvSpPr>
          <p:cNvPr id="307" name="Shape 307"/>
          <p:cNvSpPr txBox="1"/>
          <p:nvPr/>
        </p:nvSpPr>
        <p:spPr>
          <a:xfrm>
            <a:off x="1214550" y="3862800"/>
            <a:ext cx="2805899" cy="572699"/>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b="1" lang="en">
                <a:solidFill>
                  <a:schemeClr val="dk1"/>
                </a:solidFill>
              </a:rPr>
              <a:t>query.order_by(“smelliness desc”)</a:t>
            </a:r>
          </a:p>
        </p:txBody>
      </p:sp>
      <p:sp>
        <p:nvSpPr>
          <p:cNvPr id="308" name="Shape 308"/>
          <p:cNvSpPr txBox="1"/>
          <p:nvPr/>
        </p:nvSpPr>
        <p:spPr>
          <a:xfrm>
            <a:off x="5151275" y="2331350"/>
            <a:ext cx="2317499" cy="572699"/>
          </a:xfrm>
          <a:prstGeom prst="rect">
            <a:avLst/>
          </a:prstGeom>
          <a:noFill/>
          <a:ln>
            <a:noFill/>
          </a:ln>
        </p:spPr>
        <p:txBody>
          <a:bodyPr anchorCtr="0" anchor="t" bIns="91425" lIns="91425" rIns="91425" tIns="91425">
            <a:noAutofit/>
          </a:bodyPr>
          <a:lstStyle/>
          <a:p>
            <a:pPr lvl="0" rtl="0">
              <a:spcBef>
                <a:spcPts val="0"/>
              </a:spcBef>
              <a:buNone/>
            </a:pPr>
            <a:r>
              <a:rPr lang="en" sz="1800"/>
              <a:t>SQLAlchemy v 1.1.0</a:t>
            </a:r>
          </a:p>
        </p:txBody>
      </p:sp>
      <p:sp>
        <p:nvSpPr>
          <p:cNvPr id="309" name="Shape 309"/>
          <p:cNvSpPr txBox="1"/>
          <p:nvPr/>
        </p:nvSpPr>
        <p:spPr>
          <a:xfrm>
            <a:off x="5151275" y="3862800"/>
            <a:ext cx="2805899" cy="572699"/>
          </a:xfrm>
          <a:prstGeom prst="rect">
            <a:avLst/>
          </a:prstGeom>
          <a:noFill/>
          <a:ln>
            <a:noFill/>
          </a:ln>
        </p:spPr>
        <p:txBody>
          <a:bodyPr anchorCtr="0" anchor="t" bIns="91425" lIns="91425" rIns="91425" tIns="91425">
            <a:noAutofit/>
          </a:bodyPr>
          <a:lstStyle/>
          <a:p>
            <a:pPr lvl="0" rtl="0">
              <a:spcBef>
                <a:spcPts val="0"/>
              </a:spcBef>
              <a:buNone/>
            </a:pPr>
            <a:r>
              <a:rPr b="1" lang="en">
                <a:solidFill>
                  <a:schemeClr val="dk1"/>
                </a:solidFill>
              </a:rPr>
              <a:t>query.one_or_none()</a:t>
            </a:r>
          </a:p>
        </p:txBody>
      </p:sp>
      <p:sp>
        <p:nvSpPr>
          <p:cNvPr id="310" name="Shape 310"/>
          <p:cNvSpPr txBox="1"/>
          <p:nvPr/>
        </p:nvSpPr>
        <p:spPr>
          <a:xfrm>
            <a:off x="5151275" y="2904050"/>
            <a:ext cx="3210899" cy="572699"/>
          </a:xfrm>
          <a:prstGeom prst="rect">
            <a:avLst/>
          </a:prstGeom>
          <a:noFill/>
          <a:ln>
            <a:noFill/>
          </a:ln>
        </p:spPr>
        <p:txBody>
          <a:bodyPr anchorCtr="0" anchor="t" bIns="91425" lIns="91425" rIns="91425" tIns="91425">
            <a:noAutofit/>
          </a:bodyPr>
          <a:lstStyle/>
          <a:p>
            <a:pPr lvl="0" rtl="0">
              <a:spcBef>
                <a:spcPts val="0"/>
              </a:spcBef>
              <a:buNone/>
            </a:pPr>
            <a:r>
              <a:rPr lang="en">
                <a:solidFill>
                  <a:schemeClr val="dk1"/>
                </a:solidFill>
              </a:rPr>
              <a:t>query = session.query(“customers”)</a:t>
            </a:r>
          </a:p>
          <a:p>
            <a:pPr lvl="0" rtl="0">
              <a:spcBef>
                <a:spcPts val="0"/>
              </a:spcBef>
              <a:buNone/>
            </a:pPr>
            <a:r>
              <a:rPr lang="en">
                <a:solidFill>
                  <a:schemeClr val="dk1"/>
                </a:solidFill>
              </a:rPr>
              <a:t>    .filter_by(email=’existing@cx.com’’)</a:t>
            </a:r>
          </a:p>
        </p:txBody>
      </p:sp>
      <p:sp>
        <p:nvSpPr>
          <p:cNvPr id="311" name="Shape 311"/>
          <p:cNvSpPr txBox="1"/>
          <p:nvPr/>
        </p:nvSpPr>
        <p:spPr>
          <a:xfrm>
            <a:off x="1214550" y="3027350"/>
            <a:ext cx="2964600" cy="572699"/>
          </a:xfrm>
          <a:prstGeom prst="rect">
            <a:avLst/>
          </a:prstGeom>
          <a:noFill/>
          <a:ln>
            <a:noFill/>
          </a:ln>
        </p:spPr>
        <p:txBody>
          <a:bodyPr anchorCtr="0" anchor="t" bIns="91425" lIns="91425" rIns="91425" tIns="91425">
            <a:noAutofit/>
          </a:bodyPr>
          <a:lstStyle/>
          <a:p>
            <a:pPr lvl="0" rtl="0">
              <a:spcBef>
                <a:spcPts val="0"/>
              </a:spcBef>
              <a:buNone/>
            </a:pPr>
            <a:r>
              <a:rPr lang="en">
                <a:solidFill>
                  <a:schemeClr val="dk1"/>
                </a:solidFill>
              </a:rPr>
              <a:t>Table headers = train, smelliness</a:t>
            </a:r>
          </a:p>
        </p:txBody>
      </p:sp>
      <p:sp>
        <p:nvSpPr>
          <p:cNvPr id="312" name="Shape 312"/>
          <p:cNvSpPr txBox="1"/>
          <p:nvPr>
            <p:ph type="title"/>
          </p:nvPr>
        </p:nvSpPr>
        <p:spPr>
          <a:xfrm>
            <a:off x="589050" y="514825"/>
            <a:ext cx="8229299" cy="572699"/>
          </a:xfrm>
          <a:prstGeom prst="rect">
            <a:avLst/>
          </a:prstGeom>
        </p:spPr>
        <p:txBody>
          <a:bodyPr anchorCtr="0" anchor="t" bIns="91425" lIns="91425" rIns="91425" tIns="91425">
            <a:noAutofit/>
          </a:bodyPr>
          <a:lstStyle/>
          <a:p>
            <a:pPr lvl="0">
              <a:spcBef>
                <a:spcPts val="0"/>
              </a:spcBef>
              <a:buNone/>
            </a:pPr>
            <a:r>
              <a:rPr lang="en"/>
              <a:t>Your operating system</a:t>
            </a:r>
          </a:p>
        </p:txBody>
      </p:sp>
      <p:sp>
        <p:nvSpPr>
          <p:cNvPr id="313" name="Shape 313"/>
          <p:cNvSpPr/>
          <p:nvPr/>
        </p:nvSpPr>
        <p:spPr>
          <a:xfrm>
            <a:off x="639125" y="1503275"/>
            <a:ext cx="3768000" cy="3071100"/>
          </a:xfrm>
          <a:prstGeom prst="mathMultiply">
            <a:avLst>
              <a:gd fmla="val 23520"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300"/>
                                        <p:tgtEl>
                                          <p:spTgt spid="302"/>
                                        </p:tgtEl>
                                        <p:attrNameLst>
                                          <p:attrName>ppt_w</p:attrName>
                                        </p:attrNameLst>
                                      </p:cBhvr>
                                      <p:tavLst>
                                        <p:tav fmla="" tm="0">
                                          <p:val>
                                            <p:strVal val="0"/>
                                          </p:val>
                                        </p:tav>
                                        <p:tav fmla="" tm="100000">
                                          <p:val>
                                            <p:strVal val="#ppt_w"/>
                                          </p:val>
                                        </p:tav>
                                      </p:tavLst>
                                    </p:anim>
                                    <p:anim calcmode="lin" valueType="num">
                                      <p:cBhvr additive="base">
                                        <p:cTn dur="300"/>
                                        <p:tgtEl>
                                          <p:spTgt spid="3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300"/>
                                        <p:tgtEl>
                                          <p:spTgt spid="307"/>
                                        </p:tgtEl>
                                        <p:attrNameLst>
                                          <p:attrName>ppt_w</p:attrName>
                                        </p:attrNameLst>
                                      </p:cBhvr>
                                      <p:tavLst>
                                        <p:tav fmla="" tm="0">
                                          <p:val>
                                            <p:strVal val="0"/>
                                          </p:val>
                                        </p:tav>
                                        <p:tav fmla="" tm="100000">
                                          <p:val>
                                            <p:strVal val="#ppt_w"/>
                                          </p:val>
                                        </p:tav>
                                      </p:tavLst>
                                    </p:anim>
                                    <p:anim calcmode="lin" valueType="num">
                                      <p:cBhvr additive="base">
                                        <p:cTn dur="300"/>
                                        <p:tgtEl>
                                          <p:spTgt spid="3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27900" y="1994250"/>
            <a:ext cx="9088200" cy="1154999"/>
          </a:xfrm>
          <a:prstGeom prst="rect">
            <a:avLst/>
          </a:prstGeom>
        </p:spPr>
        <p:txBody>
          <a:bodyPr anchorCtr="0" anchor="ctr" bIns="91425" lIns="91425" rIns="91425" tIns="91425">
            <a:noAutofit/>
          </a:bodyPr>
          <a:lstStyle/>
          <a:p>
            <a:pPr lvl="0" algn="ctr">
              <a:spcBef>
                <a:spcPts val="0"/>
              </a:spcBef>
              <a:buNone/>
            </a:pPr>
            <a:r>
              <a:rPr lang="en" sz="4800">
                <a:solidFill>
                  <a:schemeClr val="accent3"/>
                </a:solidFill>
              </a:rPr>
              <a:t>Virtual Environments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436600" y="1891950"/>
            <a:ext cx="4016400" cy="1359600"/>
          </a:xfrm>
          <a:prstGeom prst="rect">
            <a:avLst/>
          </a:prstGeom>
        </p:spPr>
        <p:txBody>
          <a:bodyPr anchorCtr="0" anchor="ctr" bIns="91425" lIns="91425" rIns="91425" tIns="91425">
            <a:noAutofit/>
          </a:bodyPr>
          <a:lstStyle/>
          <a:p>
            <a:pPr lvl="0" rtl="0" algn="ctr">
              <a:spcBef>
                <a:spcPts val="0"/>
              </a:spcBef>
              <a:buNone/>
            </a:pPr>
            <a:r>
              <a:rPr lang="en" sz="4800"/>
              <a:t>virtualenv</a:t>
            </a:r>
          </a:p>
          <a:p>
            <a:pPr lvl="0" rtl="0" algn="ctr">
              <a:spcBef>
                <a:spcPts val="0"/>
              </a:spcBef>
              <a:buNone/>
            </a:pPr>
            <a:r>
              <a:rPr lang="en" sz="2400">
                <a:solidFill>
                  <a:schemeClr val="accent3"/>
                </a:solidFill>
              </a:rPr>
              <a:t>(Python 2 or 3)</a:t>
            </a:r>
          </a:p>
        </p:txBody>
      </p:sp>
      <p:sp>
        <p:nvSpPr>
          <p:cNvPr id="324" name="Shape 324"/>
          <p:cNvSpPr txBox="1"/>
          <p:nvPr>
            <p:ph type="title"/>
          </p:nvPr>
        </p:nvSpPr>
        <p:spPr>
          <a:xfrm>
            <a:off x="4587475" y="1891950"/>
            <a:ext cx="4016400" cy="1359600"/>
          </a:xfrm>
          <a:prstGeom prst="rect">
            <a:avLst/>
          </a:prstGeom>
        </p:spPr>
        <p:txBody>
          <a:bodyPr anchorCtr="0" anchor="ctr" bIns="91425" lIns="91425" rIns="91425" tIns="91425">
            <a:noAutofit/>
          </a:bodyPr>
          <a:lstStyle/>
          <a:p>
            <a:pPr lvl="0" rtl="0" algn="ctr">
              <a:spcBef>
                <a:spcPts val="0"/>
              </a:spcBef>
              <a:buNone/>
            </a:pPr>
            <a:r>
              <a:rPr lang="en" sz="4800"/>
              <a:t>venv</a:t>
            </a:r>
          </a:p>
          <a:p>
            <a:pPr lvl="0" rtl="0" algn="ctr">
              <a:spcBef>
                <a:spcPts val="0"/>
              </a:spcBef>
              <a:buNone/>
            </a:pPr>
            <a:r>
              <a:rPr lang="en" sz="2400">
                <a:solidFill>
                  <a:schemeClr val="accent3"/>
                </a:solidFill>
              </a:rPr>
              <a:t>(Python 3)</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b="0" l="2210" r="0" t="18897"/>
          <a:stretch/>
        </p:blipFill>
        <p:spPr>
          <a:xfrm>
            <a:off x="0" y="1719325"/>
            <a:ext cx="7228749" cy="580200"/>
          </a:xfrm>
          <a:prstGeom prst="rect">
            <a:avLst/>
          </a:prstGeom>
          <a:noFill/>
          <a:ln>
            <a:noFill/>
          </a:ln>
        </p:spPr>
      </p:pic>
      <p:pic>
        <p:nvPicPr>
          <p:cNvPr id="330" name="Shape 330"/>
          <p:cNvPicPr preferRelativeResize="0"/>
          <p:nvPr/>
        </p:nvPicPr>
        <p:blipFill rotWithShape="1">
          <a:blip r:embed="rId4">
            <a:alphaModFix/>
          </a:blip>
          <a:srcRect b="0" l="0" r="0" t="13785"/>
          <a:stretch/>
        </p:blipFill>
        <p:spPr>
          <a:xfrm>
            <a:off x="0" y="2380900"/>
            <a:ext cx="9143999" cy="58019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pic>
        <p:nvPicPr>
          <p:cNvPr id="335" name="Shape 335"/>
          <p:cNvPicPr preferRelativeResize="0"/>
          <p:nvPr/>
        </p:nvPicPr>
        <p:blipFill rotWithShape="1">
          <a:blip r:embed="rId3">
            <a:alphaModFix/>
          </a:blip>
          <a:srcRect b="10989" l="0" r="0" t="15204"/>
          <a:stretch/>
        </p:blipFill>
        <p:spPr>
          <a:xfrm>
            <a:off x="194675" y="2253699"/>
            <a:ext cx="8754649" cy="636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idx="1" type="body"/>
          </p:nvPr>
        </p:nvSpPr>
        <p:spPr>
          <a:xfrm>
            <a:off x="311700" y="243725"/>
            <a:ext cx="8520600" cy="46452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2400">
                <a:solidFill>
                  <a:srgbClr val="000000"/>
                </a:solidFill>
                <a:latin typeface="Consolas"/>
                <a:ea typeface="Consolas"/>
                <a:cs typeface="Consolas"/>
                <a:sym typeface="Consolas"/>
              </a:rPr>
              <a:t>~/parent_folder/</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a:t>
            </a:r>
            <a:r>
              <a:rPr b="1" lang="en" sz="2400">
                <a:solidFill>
                  <a:srgbClr val="000000"/>
                </a:solidFill>
                <a:latin typeface="Consolas"/>
                <a:ea typeface="Consolas"/>
                <a:cs typeface="Consolas"/>
                <a:sym typeface="Consolas"/>
              </a:rPr>
              <a:t>pizza_app/</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__init__.py</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file_1.py</a:t>
            </a:r>
          </a:p>
          <a:p>
            <a:pPr indent="387350" lvl="0" rtl="0">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requirements.txt</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app.py</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idx="1" type="body"/>
          </p:nvPr>
        </p:nvSpPr>
        <p:spPr>
          <a:xfrm>
            <a:off x="311700" y="243725"/>
            <a:ext cx="8520600" cy="46452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b="1" lang="en" sz="2400">
                <a:solidFill>
                  <a:srgbClr val="000000"/>
                </a:solidFill>
                <a:latin typeface="Consolas"/>
                <a:ea typeface="Consolas"/>
                <a:cs typeface="Consolas"/>
                <a:sym typeface="Consolas"/>
              </a:rPr>
              <a:t>~/parent_folder/</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pizza_app/</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__init__.py</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file_1.py</a:t>
            </a:r>
          </a:p>
          <a:p>
            <a:pPr indent="387350" lvl="0" rtl="0">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requirements.txt</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app.py</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idx="1" type="body"/>
          </p:nvPr>
        </p:nvSpPr>
        <p:spPr>
          <a:xfrm>
            <a:off x="311700" y="243725"/>
            <a:ext cx="8520600" cy="46452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2400">
                <a:solidFill>
                  <a:srgbClr val="000000"/>
                </a:solidFill>
                <a:latin typeface="Consolas"/>
                <a:ea typeface="Consolas"/>
                <a:cs typeface="Consolas"/>
                <a:sym typeface="Consolas"/>
              </a:rPr>
              <a:t>~/parent_folder/</a:t>
            </a:r>
          </a:p>
          <a:p>
            <a:pPr indent="387350" lvl="0" marL="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my_virtual_env/</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pizza_app/</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__init__.py</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file_1.py</a:t>
            </a:r>
          </a:p>
          <a:p>
            <a:pPr indent="387350" lvl="0" rtl="0">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requirements.txt</a:t>
            </a:r>
            <a:br>
              <a:rPr lang="en" sz="2400">
                <a:solidFill>
                  <a:srgbClr val="000000"/>
                </a:solidFill>
                <a:latin typeface="Consolas"/>
                <a:ea typeface="Consolas"/>
                <a:cs typeface="Consolas"/>
                <a:sym typeface="Consolas"/>
              </a:rPr>
            </a:br>
            <a:r>
              <a:rPr lang="en" sz="2400">
                <a:solidFill>
                  <a:srgbClr val="000000"/>
                </a:solidFill>
                <a:latin typeface="Consolas"/>
                <a:ea typeface="Consolas"/>
                <a:cs typeface="Consolas"/>
                <a:sym typeface="Consolas"/>
              </a:rPr>
              <a:t>	app.py</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idx="1" type="body"/>
          </p:nvPr>
        </p:nvSpPr>
        <p:spPr>
          <a:xfrm>
            <a:off x="311700" y="152850"/>
            <a:ext cx="8520600" cy="46452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2400">
                <a:solidFill>
                  <a:srgbClr val="000000"/>
                </a:solidFill>
                <a:latin typeface="Consolas"/>
                <a:ea typeface="Consolas"/>
                <a:cs typeface="Consolas"/>
                <a:sym typeface="Consolas"/>
              </a:rPr>
              <a:t>~/parent_folder/</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my_virtual_env/</a:t>
            </a:r>
          </a:p>
          <a:p>
            <a:pPr indent="387350" lvl="0" marL="45720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bin/</a:t>
            </a:r>
          </a:p>
          <a:p>
            <a:pPr indent="387350" lvl="0" marL="45720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lib/</a:t>
            </a:r>
          </a:p>
          <a:p>
            <a:pPr indent="387350" lvl="0" marL="91440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python2.x/</a:t>
            </a:r>
          </a:p>
          <a:p>
            <a:pPr indent="387350" lvl="0" marL="91440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site-packages/</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pizza_app/</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2040000"/>
            <a:ext cx="8520600" cy="1063500"/>
          </a:xfrm>
          <a:prstGeom prst="rect">
            <a:avLst/>
          </a:prstGeom>
        </p:spPr>
        <p:txBody>
          <a:bodyPr anchorCtr="0" anchor="ctr" bIns="91425" lIns="91425" rIns="91425" tIns="91425">
            <a:noAutofit/>
          </a:bodyPr>
          <a:lstStyle/>
          <a:p>
            <a:pPr lvl="0" rtl="0" algn="ctr">
              <a:spcBef>
                <a:spcPts val="0"/>
              </a:spcBef>
              <a:buNone/>
            </a:pPr>
            <a:r>
              <a:rPr lang="en" sz="4800">
                <a:solidFill>
                  <a:schemeClr val="accent3"/>
                </a:solidFill>
              </a:rPr>
              <a:t>Python virtual envs come pre-baked with their own Python binary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476725" y="0"/>
            <a:ext cx="8190549" cy="5042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2040000"/>
            <a:ext cx="8520600" cy="1063500"/>
          </a:xfrm>
          <a:prstGeom prst="rect">
            <a:avLst/>
          </a:prstGeom>
        </p:spPr>
        <p:txBody>
          <a:bodyPr anchorCtr="0" anchor="ctr" bIns="91425" lIns="91425" rIns="91425" tIns="91425">
            <a:noAutofit/>
          </a:bodyPr>
          <a:lstStyle/>
          <a:p>
            <a:pPr lvl="0" rtl="0" algn="ctr">
              <a:spcBef>
                <a:spcPts val="0"/>
              </a:spcBef>
              <a:buNone/>
            </a:pPr>
            <a:r>
              <a:rPr lang="en" sz="4000">
                <a:solidFill>
                  <a:schemeClr val="accent3"/>
                </a:solidFill>
              </a:rPr>
              <a:t>many projects : many environments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nvSpPr>
        <p:spPr>
          <a:xfrm>
            <a:off x="776400" y="1071750"/>
            <a:ext cx="75912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3000">
                <a:solidFill>
                  <a:schemeClr val="accent3"/>
                </a:solidFill>
                <a:latin typeface="Proxima Nova"/>
                <a:ea typeface="Proxima Nova"/>
                <a:cs typeface="Proxima Nova"/>
                <a:sym typeface="Proxima Nova"/>
              </a:rPr>
              <a:t>How does your app know to look in the virtual environment folder’s site-packages/ and not your system’s site-packages/?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nvSpPr>
        <p:spPr>
          <a:xfrm>
            <a:off x="0" y="1071750"/>
            <a:ext cx="9144000" cy="3000000"/>
          </a:xfrm>
          <a:prstGeom prst="rect">
            <a:avLst/>
          </a:prstGeom>
          <a:noFill/>
          <a:ln>
            <a:noFill/>
          </a:ln>
        </p:spPr>
        <p:txBody>
          <a:bodyPr anchorCtr="0" anchor="ctr" bIns="91425" lIns="91425" rIns="91425" tIns="91425">
            <a:noAutofit/>
          </a:bodyPr>
          <a:lstStyle/>
          <a:p>
            <a:pPr lvl="0" rtl="0">
              <a:lnSpc>
                <a:spcPct val="150000"/>
              </a:lnSpc>
              <a:spcBef>
                <a:spcPts val="600"/>
              </a:spcBef>
              <a:spcAft>
                <a:spcPts val="600"/>
              </a:spcAft>
              <a:buNone/>
            </a:pPr>
            <a:r>
              <a:rPr lang="en" sz="2400">
                <a:latin typeface="Consolas"/>
                <a:ea typeface="Consolas"/>
                <a:cs typeface="Consolas"/>
                <a:sym typeface="Consolas"/>
              </a:rPr>
              <a:t>~/parent_folder   source my_virtual_env/bin/activate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idx="1" type="body"/>
          </p:nvPr>
        </p:nvSpPr>
        <p:spPr>
          <a:xfrm>
            <a:off x="311700" y="152850"/>
            <a:ext cx="8520600" cy="46452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2400">
                <a:solidFill>
                  <a:srgbClr val="000000"/>
                </a:solidFill>
                <a:latin typeface="Consolas"/>
                <a:ea typeface="Consolas"/>
                <a:cs typeface="Consolas"/>
                <a:sym typeface="Consolas"/>
              </a:rPr>
              <a:t>~/parent_folder/</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my_virtual_env/</a:t>
            </a:r>
          </a:p>
          <a:p>
            <a:pPr indent="387350" lvl="0" marL="45720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bin/</a:t>
            </a:r>
          </a:p>
          <a:p>
            <a:pPr indent="387350" lvl="0" marL="457200" marR="0" rtl="0" algn="l">
              <a:lnSpc>
                <a:spcPct val="150000"/>
              </a:lnSpc>
              <a:spcBef>
                <a:spcPts val="600"/>
              </a:spcBef>
              <a:spcAft>
                <a:spcPts val="600"/>
              </a:spcAft>
              <a:buClr>
                <a:srgbClr val="000000"/>
              </a:buClr>
              <a:buSzPct val="45833"/>
              <a:buFont typeface="Arial"/>
              <a:buNone/>
            </a:pPr>
            <a:r>
              <a:rPr b="1" lang="en" sz="2400">
                <a:solidFill>
                  <a:srgbClr val="000000"/>
                </a:solidFill>
                <a:latin typeface="Consolas"/>
                <a:ea typeface="Consolas"/>
                <a:cs typeface="Consolas"/>
                <a:sym typeface="Consolas"/>
              </a:rPr>
              <a:t>	activate</a:t>
            </a:r>
          </a:p>
          <a:p>
            <a:pPr indent="387350" lvl="0" marL="45720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lib/</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pizza_app/</a:t>
            </a:r>
          </a:p>
          <a:p>
            <a:pPr indent="387350" lvl="0" marL="0" marR="0" rtl="0" algn="l">
              <a:lnSpc>
                <a:spcPct val="150000"/>
              </a:lnSpc>
              <a:spcBef>
                <a:spcPts val="600"/>
              </a:spcBef>
              <a:spcAft>
                <a:spcPts val="600"/>
              </a:spcAft>
              <a:buClr>
                <a:srgbClr val="000000"/>
              </a:buClr>
              <a:buSzPct val="45833"/>
              <a:buFont typeface="Arial"/>
              <a:buNone/>
            </a:pPr>
            <a:r>
              <a:rPr lang="en" sz="2400">
                <a:solidFill>
                  <a:srgbClr val="000000"/>
                </a:solidFill>
                <a:latin typeface="Consolas"/>
                <a:ea typeface="Consolas"/>
                <a:cs typeface="Consolas"/>
                <a:sym typeface="Consolas"/>
              </a:rPr>
              <a:t>...</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$PATH</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nvSpPr>
        <p:spPr>
          <a:xfrm>
            <a:off x="2089950" y="672225"/>
            <a:ext cx="4964100" cy="10728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Proxima Nova"/>
                <a:ea typeface="Proxima Nova"/>
                <a:cs typeface="Proxima Nova"/>
                <a:sym typeface="Proxima Nova"/>
              </a:rPr>
              <a:t>echo </a:t>
            </a:r>
            <a:r>
              <a:rPr lang="en" sz="2800">
                <a:solidFill>
                  <a:schemeClr val="accent3"/>
                </a:solidFill>
                <a:latin typeface="Proxima Nova"/>
                <a:ea typeface="Proxima Nova"/>
                <a:cs typeface="Proxima Nova"/>
                <a:sym typeface="Proxima Nova"/>
              </a:rPr>
              <a:t>$PATH</a:t>
            </a:r>
          </a:p>
        </p:txBody>
      </p:sp>
      <p:sp>
        <p:nvSpPr>
          <p:cNvPr id="391" name="Shape 391"/>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Consolas"/>
                <a:ea typeface="Consolas"/>
                <a:cs typeface="Consolas"/>
                <a:sym typeface="Consolas"/>
              </a:rPr>
              <a:t>/usr/local/bin:</a:t>
            </a:r>
            <a:br>
              <a:rPr lang="en" sz="2800">
                <a:solidFill>
                  <a:schemeClr val="accent3"/>
                </a:solidFill>
                <a:latin typeface="Consolas"/>
                <a:ea typeface="Consolas"/>
                <a:cs typeface="Consolas"/>
                <a:sym typeface="Consolas"/>
              </a:rPr>
            </a:br>
            <a:r>
              <a:rPr lang="en" sz="2800">
                <a:solidFill>
                  <a:schemeClr val="accent3"/>
                </a:solidFill>
                <a:latin typeface="Consolas"/>
                <a:ea typeface="Consolas"/>
                <a:cs typeface="Consolas"/>
                <a:sym typeface="Consolas"/>
              </a:rPr>
              <a:t>/usr/local/sbin:</a:t>
            </a:r>
            <a:br>
              <a:rPr lang="en" sz="2800">
                <a:solidFill>
                  <a:schemeClr val="accent3"/>
                </a:solidFill>
                <a:latin typeface="Consolas"/>
                <a:ea typeface="Consolas"/>
                <a:cs typeface="Consolas"/>
                <a:sym typeface="Consolas"/>
              </a:rPr>
            </a:br>
            <a:r>
              <a:rPr lang="en" sz="2800">
                <a:solidFill>
                  <a:schemeClr val="accent3"/>
                </a:solidFill>
                <a:latin typeface="Consolas"/>
                <a:ea typeface="Consolas"/>
                <a:cs typeface="Consolas"/>
                <a:sym typeface="Consolas"/>
              </a:rPr>
              <a:t>/usr/bin</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nvSpPr>
        <p:spPr>
          <a:xfrm>
            <a:off x="0" y="1071750"/>
            <a:ext cx="9144000" cy="3000000"/>
          </a:xfrm>
          <a:prstGeom prst="rect">
            <a:avLst/>
          </a:prstGeom>
          <a:noFill/>
          <a:ln>
            <a:noFill/>
          </a:ln>
        </p:spPr>
        <p:txBody>
          <a:bodyPr anchorCtr="0" anchor="ctr" bIns="91425" lIns="91425" rIns="91425" tIns="91425">
            <a:noAutofit/>
          </a:bodyPr>
          <a:lstStyle/>
          <a:p>
            <a:pPr lvl="0" rtl="0">
              <a:lnSpc>
                <a:spcPct val="150000"/>
              </a:lnSpc>
              <a:spcBef>
                <a:spcPts val="600"/>
              </a:spcBef>
              <a:spcAft>
                <a:spcPts val="600"/>
              </a:spcAft>
              <a:buNone/>
            </a:pPr>
            <a:r>
              <a:rPr lang="en" sz="2400">
                <a:latin typeface="Consolas"/>
                <a:ea typeface="Consolas"/>
                <a:cs typeface="Consolas"/>
                <a:sym typeface="Consolas"/>
              </a:rPr>
              <a:t>~/parent_folder   source my_virtual_env/bin/activate</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x="0" y="0"/>
          <a:ext cx="0" cy="0"/>
          <a:chOff x="0" y="0"/>
          <a:chExt cx="0" cy="0"/>
        </a:xfrm>
      </p:grpSpPr>
      <p:sp>
        <p:nvSpPr>
          <p:cNvPr id="401" name="Shape 401"/>
          <p:cNvSpPr txBox="1"/>
          <p:nvPr/>
        </p:nvSpPr>
        <p:spPr>
          <a:xfrm>
            <a:off x="2089950" y="672225"/>
            <a:ext cx="4964100" cy="10728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Proxima Nova"/>
                <a:ea typeface="Proxima Nova"/>
                <a:cs typeface="Proxima Nova"/>
                <a:sym typeface="Proxima Nova"/>
              </a:rPr>
              <a:t>echo $PATH</a:t>
            </a:r>
          </a:p>
        </p:txBody>
      </p:sp>
      <p:sp>
        <p:nvSpPr>
          <p:cNvPr id="402" name="Shape 402"/>
          <p:cNvSpPr txBox="1"/>
          <p:nvPr/>
        </p:nvSpPr>
        <p:spPr>
          <a:xfrm>
            <a:off x="759750" y="1071750"/>
            <a:ext cx="76245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sz="2800">
                <a:solidFill>
                  <a:schemeClr val="accent3"/>
                </a:solidFill>
                <a:latin typeface="Consolas"/>
                <a:ea typeface="Consolas"/>
                <a:cs typeface="Consolas"/>
                <a:sym typeface="Consolas"/>
              </a:rPr>
              <a:t>/Users/you/parent_folder/my_vitual_env/bin</a:t>
            </a:r>
            <a:r>
              <a:rPr lang="en" sz="2800">
                <a:solidFill>
                  <a:schemeClr val="accent3"/>
                </a:solidFill>
                <a:latin typeface="Consolas"/>
                <a:ea typeface="Consolas"/>
                <a:cs typeface="Consolas"/>
                <a:sym typeface="Consolas"/>
              </a:rPr>
              <a:t>: </a:t>
            </a:r>
            <a:r>
              <a:rPr lang="en" sz="2800">
                <a:solidFill>
                  <a:schemeClr val="accent3"/>
                </a:solidFill>
                <a:latin typeface="Consolas"/>
                <a:ea typeface="Consolas"/>
                <a:cs typeface="Consolas"/>
                <a:sym typeface="Consolas"/>
              </a:rPr>
              <a:t>/usr/local/bin:</a:t>
            </a:r>
            <a:br>
              <a:rPr lang="en" sz="2800">
                <a:solidFill>
                  <a:schemeClr val="accent3"/>
                </a:solidFill>
                <a:latin typeface="Consolas"/>
                <a:ea typeface="Consolas"/>
                <a:cs typeface="Consolas"/>
                <a:sym typeface="Consolas"/>
              </a:rPr>
            </a:br>
            <a:r>
              <a:rPr lang="en" sz="2800">
                <a:solidFill>
                  <a:schemeClr val="accent3"/>
                </a:solidFill>
                <a:latin typeface="Consolas"/>
                <a:ea typeface="Consolas"/>
                <a:cs typeface="Consolas"/>
                <a:sym typeface="Consolas"/>
              </a:rPr>
              <a:t>/usr/local/sbin:</a:t>
            </a:r>
            <a:br>
              <a:rPr lang="en" sz="2800">
                <a:solidFill>
                  <a:schemeClr val="accent3"/>
                </a:solidFill>
                <a:latin typeface="Consolas"/>
                <a:ea typeface="Consolas"/>
                <a:cs typeface="Consolas"/>
                <a:sym typeface="Consolas"/>
              </a:rPr>
            </a:br>
            <a:r>
              <a:rPr lang="en" sz="2800">
                <a:solidFill>
                  <a:schemeClr val="accent3"/>
                </a:solidFill>
                <a:latin typeface="Consolas"/>
                <a:ea typeface="Consolas"/>
                <a:cs typeface="Consolas"/>
                <a:sym typeface="Consolas"/>
              </a:rPr>
              <a:t>/usr/bin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nvSpPr>
        <p:spPr>
          <a:xfrm>
            <a:off x="0" y="1071750"/>
            <a:ext cx="9144000" cy="3000000"/>
          </a:xfrm>
          <a:prstGeom prst="rect">
            <a:avLst/>
          </a:prstGeom>
          <a:noFill/>
          <a:ln>
            <a:noFill/>
          </a:ln>
        </p:spPr>
        <p:txBody>
          <a:bodyPr anchorCtr="0" anchor="ctr" bIns="91425" lIns="91425" rIns="91425" tIns="91425">
            <a:noAutofit/>
          </a:bodyPr>
          <a:lstStyle/>
          <a:p>
            <a:pPr lvl="0" rtl="0" algn="ctr">
              <a:lnSpc>
                <a:spcPct val="150000"/>
              </a:lnSpc>
              <a:spcBef>
                <a:spcPts val="600"/>
              </a:spcBef>
              <a:spcAft>
                <a:spcPts val="600"/>
              </a:spcAft>
              <a:buNone/>
            </a:pPr>
            <a:r>
              <a:rPr lang="en" sz="3600">
                <a:latin typeface="Consolas"/>
                <a:ea typeface="Consolas"/>
                <a:cs typeface="Consolas"/>
                <a:sym typeface="Consolas"/>
              </a:rPr>
              <a:t>~/parent_folder   deactivate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nvSpPr>
        <p:spPr>
          <a:xfrm>
            <a:off x="637650" y="1071750"/>
            <a:ext cx="78687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“Set up virtualenv”</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What You’ll Learn</a:t>
            </a:r>
          </a:p>
        </p:txBody>
      </p:sp>
      <p:sp>
        <p:nvSpPr>
          <p:cNvPr id="418" name="Shape 41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419" name="Shape 419"/>
          <p:cNvPicPr preferRelativeResize="0"/>
          <p:nvPr/>
        </p:nvPicPr>
        <p:blipFill>
          <a:blip r:embed="rId3">
            <a:alphaModFix/>
          </a:blip>
          <a:stretch>
            <a:fillRect/>
          </a:stretch>
        </p:blipFill>
        <p:spPr>
          <a:xfrm>
            <a:off x="201100" y="1152475"/>
            <a:ext cx="712336" cy="572699"/>
          </a:xfrm>
          <a:prstGeom prst="rect">
            <a:avLst/>
          </a:prstGeom>
          <a:noFill/>
          <a:ln>
            <a:noFill/>
          </a:ln>
        </p:spPr>
      </p:pic>
      <p:pic>
        <p:nvPicPr>
          <p:cNvPr id="420" name="Shape 420"/>
          <p:cNvPicPr preferRelativeResize="0"/>
          <p:nvPr/>
        </p:nvPicPr>
        <p:blipFill>
          <a:blip r:embed="rId3">
            <a:alphaModFix/>
          </a:blip>
          <a:stretch>
            <a:fillRect/>
          </a:stretch>
        </p:blipFill>
        <p:spPr>
          <a:xfrm>
            <a:off x="201100" y="1526499"/>
            <a:ext cx="712336" cy="572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you’ve got so far</a:t>
            </a:r>
          </a:p>
        </p:txBody>
      </p:sp>
      <p:sp>
        <p:nvSpPr>
          <p:cNvPr id="426" name="Shape 426"/>
          <p:cNvSpPr/>
          <p:nvPr/>
        </p:nvSpPr>
        <p:spPr>
          <a:xfrm>
            <a:off x="474650" y="1130625"/>
            <a:ext cx="8091600" cy="3695699"/>
          </a:xfrm>
          <a:prstGeom prst="rect">
            <a:avLst/>
          </a:prstGeom>
          <a:solidFill>
            <a:schemeClr val="lt2"/>
          </a:solidFill>
          <a:ln cap="flat" cmpd="sng" w="9525">
            <a:solidFill>
              <a:schemeClr val="accent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7" name="Shape 427"/>
          <p:cNvSpPr txBox="1"/>
          <p:nvPr>
            <p:ph type="title"/>
          </p:nvPr>
        </p:nvSpPr>
        <p:spPr>
          <a:xfrm>
            <a:off x="474643" y="1130625"/>
            <a:ext cx="8091600" cy="471300"/>
          </a:xfrm>
          <a:prstGeom prst="rect">
            <a:avLst/>
          </a:prstGeom>
        </p:spPr>
        <p:txBody>
          <a:bodyPr anchorCtr="0" anchor="t" bIns="91425" lIns="91425" rIns="91425" tIns="91425">
            <a:noAutofit/>
          </a:bodyPr>
          <a:lstStyle/>
          <a:p>
            <a:pPr lvl="0" rtl="0">
              <a:spcBef>
                <a:spcPts val="0"/>
              </a:spcBef>
              <a:buNone/>
            </a:pPr>
            <a:r>
              <a:rPr lang="en" sz="2400"/>
              <a:t>Your operating system </a:t>
            </a:r>
            <a:r>
              <a:rPr lang="en" sz="1400"/>
              <a:t>(includes its own version of python)</a:t>
            </a:r>
          </a:p>
        </p:txBody>
      </p:sp>
      <p:sp>
        <p:nvSpPr>
          <p:cNvPr id="428" name="Shape 428"/>
          <p:cNvSpPr/>
          <p:nvPr/>
        </p:nvSpPr>
        <p:spPr>
          <a:xfrm>
            <a:off x="859900" y="1783500"/>
            <a:ext cx="7341000" cy="28503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9" name="Shape 429"/>
          <p:cNvSpPr txBox="1"/>
          <p:nvPr>
            <p:ph type="title"/>
          </p:nvPr>
        </p:nvSpPr>
        <p:spPr>
          <a:xfrm>
            <a:off x="1057000" y="1783500"/>
            <a:ext cx="6491100" cy="471300"/>
          </a:xfrm>
          <a:prstGeom prst="rect">
            <a:avLst/>
          </a:prstGeom>
        </p:spPr>
        <p:txBody>
          <a:bodyPr anchorCtr="0" anchor="t" bIns="91425" lIns="91425" rIns="91425" tIns="91425">
            <a:noAutofit/>
          </a:bodyPr>
          <a:lstStyle/>
          <a:p>
            <a:pPr lvl="0" rtl="0">
              <a:spcBef>
                <a:spcPts val="0"/>
              </a:spcBef>
              <a:buNone/>
            </a:pPr>
            <a:r>
              <a:rPr lang="en" sz="2400"/>
              <a:t>virtualenv </a:t>
            </a:r>
            <a:r>
              <a:rPr lang="en" sz="1400"/>
              <a:t>(includes its own, </a:t>
            </a:r>
            <a:r>
              <a:rPr b="1" lang="en" sz="1400"/>
              <a:t>separate</a:t>
            </a:r>
            <a:r>
              <a:rPr lang="en" sz="1400"/>
              <a:t> version of python)</a:t>
            </a:r>
          </a:p>
        </p:txBody>
      </p:sp>
      <p:sp>
        <p:nvSpPr>
          <p:cNvPr id="430" name="Shape 430"/>
          <p:cNvSpPr/>
          <p:nvPr/>
        </p:nvSpPr>
        <p:spPr>
          <a:xfrm>
            <a:off x="1420750" y="2535775"/>
            <a:ext cx="1888200" cy="1798500"/>
          </a:xfrm>
          <a:prstGeom prst="roundRect">
            <a:avLst>
              <a:gd fmla="val 16667"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1" name="Shape 431"/>
          <p:cNvSpPr txBox="1"/>
          <p:nvPr/>
        </p:nvSpPr>
        <p:spPr>
          <a:xfrm>
            <a:off x="1712800" y="2803825"/>
            <a:ext cx="1304100" cy="1262400"/>
          </a:xfrm>
          <a:prstGeom prst="rect">
            <a:avLst/>
          </a:prstGeom>
          <a:noFill/>
          <a:ln>
            <a:noFill/>
          </a:ln>
        </p:spPr>
        <p:txBody>
          <a:bodyPr anchorCtr="0" anchor="t" bIns="91425" lIns="91425" rIns="91425" tIns="91425">
            <a:noAutofit/>
          </a:bodyPr>
          <a:lstStyle/>
          <a:p>
            <a:pPr lvl="0">
              <a:spcBef>
                <a:spcPts val="0"/>
              </a:spcBef>
              <a:buNone/>
            </a:pPr>
            <a:r>
              <a:rPr lang="en" sz="1800"/>
              <a:t>Python &amp; </a:t>
            </a:r>
            <a:r>
              <a:rPr lang="en" sz="1800"/>
              <a:t>Packages installed using pip</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27900" y="1994250"/>
            <a:ext cx="9088200" cy="1154999"/>
          </a:xfrm>
          <a:prstGeom prst="rect">
            <a:avLst/>
          </a:prstGeom>
        </p:spPr>
        <p:txBody>
          <a:bodyPr anchorCtr="0" anchor="ctr" bIns="91425" lIns="91425" rIns="91425" tIns="91425">
            <a:noAutofit/>
          </a:bodyPr>
          <a:lstStyle/>
          <a:p>
            <a:pPr lvl="0" rtl="0" algn="ctr">
              <a:spcBef>
                <a:spcPts val="0"/>
              </a:spcBef>
              <a:buNone/>
            </a:pPr>
            <a:r>
              <a:rPr lang="en" sz="4800"/>
              <a:t>Data Storage</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pic>
        <p:nvPicPr>
          <p:cNvPr id="441" name="Shape 441"/>
          <p:cNvPicPr preferRelativeResize="0"/>
          <p:nvPr/>
        </p:nvPicPr>
        <p:blipFill>
          <a:blip r:embed="rId3">
            <a:alphaModFix/>
          </a:blip>
          <a:stretch>
            <a:fillRect/>
          </a:stretch>
        </p:blipFill>
        <p:spPr>
          <a:xfrm>
            <a:off x="103462" y="456175"/>
            <a:ext cx="8937075" cy="423114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76200" y="508100"/>
            <a:ext cx="8991599" cy="412729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76200" y="246575"/>
            <a:ext cx="8991600" cy="465034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pic>
        <p:nvPicPr>
          <p:cNvPr id="456" name="Shape 456"/>
          <p:cNvPicPr preferRelativeResize="0"/>
          <p:nvPr/>
        </p:nvPicPr>
        <p:blipFill>
          <a:blip r:embed="rId3">
            <a:alphaModFix/>
          </a:blip>
          <a:stretch>
            <a:fillRect/>
          </a:stretch>
        </p:blipFill>
        <p:spPr>
          <a:xfrm>
            <a:off x="103462" y="456175"/>
            <a:ext cx="8937075" cy="42311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0" y="1"/>
            <a:ext cx="9144000" cy="493042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x="0" y="0"/>
          <a:ext cx="0" cy="0"/>
          <a:chOff x="0" y="0"/>
          <a:chExt cx="0" cy="0"/>
        </a:xfrm>
      </p:grpSpPr>
      <p:pic>
        <p:nvPicPr>
          <p:cNvPr id="466" name="Shape 466"/>
          <p:cNvPicPr preferRelativeResize="0"/>
          <p:nvPr/>
        </p:nvPicPr>
        <p:blipFill>
          <a:blip r:embed="rId3">
            <a:alphaModFix/>
          </a:blip>
          <a:stretch>
            <a:fillRect/>
          </a:stretch>
        </p:blipFill>
        <p:spPr>
          <a:xfrm>
            <a:off x="103462" y="456175"/>
            <a:ext cx="8937075" cy="42311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Say What??</a:t>
            </a:r>
          </a:p>
        </p:txBody>
      </p:sp>
      <p:sp>
        <p:nvSpPr>
          <p:cNvPr id="472" name="Shape 4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solidFill>
                  <a:schemeClr val="dk1"/>
                </a:solidFill>
                <a:highlight>
                  <a:srgbClr val="FFFFFF"/>
                </a:highlight>
              </a:rPr>
              <a:t>“SQLite is a C library that provides a </a:t>
            </a:r>
            <a:r>
              <a:rPr i="1" lang="en" sz="2400">
                <a:solidFill>
                  <a:schemeClr val="dk1"/>
                </a:solidFill>
                <a:highlight>
                  <a:srgbClr val="FFFFFF"/>
                </a:highlight>
              </a:rPr>
              <a:t>lightweight</a:t>
            </a:r>
            <a:r>
              <a:rPr lang="en" sz="2400">
                <a:solidFill>
                  <a:schemeClr val="dk1"/>
                </a:solidFill>
                <a:highlight>
                  <a:srgbClr val="FFFFFF"/>
                </a:highlight>
              </a:rPr>
              <a:t> </a:t>
            </a:r>
            <a:r>
              <a:rPr b="1" lang="en" sz="2400">
                <a:solidFill>
                  <a:schemeClr val="dk1"/>
                </a:solidFill>
                <a:highlight>
                  <a:srgbClr val="FFFFFF"/>
                </a:highlight>
              </a:rPr>
              <a:t>disk-based</a:t>
            </a:r>
            <a:r>
              <a:rPr lang="en" sz="2400">
                <a:solidFill>
                  <a:schemeClr val="dk1"/>
                </a:solidFill>
                <a:highlight>
                  <a:srgbClr val="FFFFFF"/>
                </a:highlight>
              </a:rPr>
              <a:t> database that doesn’t require a </a:t>
            </a:r>
            <a:r>
              <a:rPr b="1" lang="en" sz="2400">
                <a:solidFill>
                  <a:schemeClr val="dk1"/>
                </a:solidFill>
                <a:highlight>
                  <a:srgbClr val="FFFFFF"/>
                </a:highlight>
              </a:rPr>
              <a:t>separate server process</a:t>
            </a:r>
            <a:r>
              <a:rPr lang="en" sz="2400">
                <a:solidFill>
                  <a:schemeClr val="dk1"/>
                </a:solidFill>
                <a:highlight>
                  <a:srgbClr val="FFFFFF"/>
                </a:highlight>
              </a:rPr>
              <a:t> and allows accessing the database using a </a:t>
            </a:r>
            <a:r>
              <a:rPr i="1" lang="en" sz="2400">
                <a:solidFill>
                  <a:schemeClr val="dk1"/>
                </a:solidFill>
                <a:highlight>
                  <a:srgbClr val="FFFFFF"/>
                </a:highlight>
              </a:rPr>
              <a:t>nonstandard variant</a:t>
            </a:r>
            <a:r>
              <a:rPr lang="en" sz="2400">
                <a:solidFill>
                  <a:schemeClr val="dk1"/>
                </a:solidFill>
                <a:highlight>
                  <a:srgbClr val="FFFFFF"/>
                </a:highlight>
              </a:rPr>
              <a:t> of the SQL query language. Some applications can use SQLite for </a:t>
            </a:r>
            <a:r>
              <a:rPr b="1" lang="en" sz="2400">
                <a:solidFill>
                  <a:schemeClr val="dk1"/>
                </a:solidFill>
                <a:highlight>
                  <a:srgbClr val="FFFFFF"/>
                </a:highlight>
              </a:rPr>
              <a:t>internal data storage</a:t>
            </a:r>
            <a:r>
              <a:rPr lang="en" sz="2400">
                <a:solidFill>
                  <a:schemeClr val="dk1"/>
                </a:solidFill>
                <a:highlight>
                  <a:srgbClr val="FFFFFF"/>
                </a:highlight>
              </a:rPr>
              <a:t>. It’s also possible to prototype an application using SQLite and then </a:t>
            </a:r>
            <a:r>
              <a:rPr b="1" i="1" lang="en" sz="2400">
                <a:solidFill>
                  <a:schemeClr val="dk1"/>
                </a:solidFill>
                <a:highlight>
                  <a:srgbClr val="FFFFFF"/>
                </a:highlight>
              </a:rPr>
              <a:t>port the code</a:t>
            </a:r>
            <a:r>
              <a:rPr lang="en" sz="2400">
                <a:solidFill>
                  <a:schemeClr val="dk1"/>
                </a:solidFill>
                <a:highlight>
                  <a:srgbClr val="FFFFFF"/>
                </a:highlight>
              </a:rPr>
              <a:t> to a larger database such as PostgreSQL or Oracle.” </a:t>
            </a:r>
            <a:r>
              <a:rPr lang="en" u="sng">
                <a:solidFill>
                  <a:schemeClr val="hlink"/>
                </a:solidFill>
                <a:highlight>
                  <a:srgbClr val="FCFCFC"/>
                </a:highlight>
                <a:hlinkClick r:id="rId3"/>
              </a:rPr>
              <a:t>https://docs.python.org/2/library/sqlite3.html</a:t>
            </a:r>
            <a:r>
              <a:rPr lang="en">
                <a:solidFill>
                  <a:srgbClr val="404040"/>
                </a:solidFill>
                <a:highlight>
                  <a:srgbClr val="FCFCFC"/>
                </a:highlight>
              </a:rPr>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445575" y="0"/>
            <a:ext cx="6252850" cy="4991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pic>
        <p:nvPicPr>
          <p:cNvPr id="477" name="Shape 477"/>
          <p:cNvPicPr preferRelativeResize="0"/>
          <p:nvPr/>
        </p:nvPicPr>
        <p:blipFill>
          <a:blip r:embed="rId3">
            <a:alphaModFix/>
          </a:blip>
          <a:stretch>
            <a:fillRect/>
          </a:stretch>
        </p:blipFill>
        <p:spPr>
          <a:xfrm>
            <a:off x="0" y="372775"/>
            <a:ext cx="6052250" cy="2778075"/>
          </a:xfrm>
          <a:prstGeom prst="rect">
            <a:avLst/>
          </a:prstGeom>
          <a:noFill/>
          <a:ln>
            <a:noFill/>
          </a:ln>
        </p:spPr>
      </p:pic>
      <p:pic>
        <p:nvPicPr>
          <p:cNvPr id="478" name="Shape 478"/>
          <p:cNvPicPr preferRelativeResize="0"/>
          <p:nvPr/>
        </p:nvPicPr>
        <p:blipFill>
          <a:blip r:embed="rId4">
            <a:alphaModFix/>
          </a:blip>
          <a:stretch>
            <a:fillRect/>
          </a:stretch>
        </p:blipFill>
        <p:spPr>
          <a:xfrm>
            <a:off x="2558325" y="1617575"/>
            <a:ext cx="6383750" cy="3301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0" y="0"/>
            <a:ext cx="2711892" cy="1244800"/>
          </a:xfrm>
          <a:prstGeom prst="rect">
            <a:avLst/>
          </a:prstGeom>
          <a:noFill/>
          <a:ln>
            <a:noFill/>
          </a:ln>
        </p:spPr>
      </p:pic>
      <p:sp>
        <p:nvSpPr>
          <p:cNvPr id="484" name="Shape 48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Data integrity</a:t>
            </a:r>
          </a:p>
          <a:p>
            <a:pPr lvl="0" rtl="0">
              <a:spcBef>
                <a:spcPts val="0"/>
              </a:spcBef>
              <a:buNone/>
            </a:pPr>
            <a:r>
              <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pic>
        <p:nvPicPr>
          <p:cNvPr id="489" name="Shape 489"/>
          <p:cNvPicPr preferRelativeResize="0"/>
          <p:nvPr/>
        </p:nvPicPr>
        <p:blipFill>
          <a:blip r:embed="rId3">
            <a:alphaModFix/>
          </a:blip>
          <a:stretch>
            <a:fillRect/>
          </a:stretch>
        </p:blipFill>
        <p:spPr>
          <a:xfrm>
            <a:off x="0" y="0"/>
            <a:ext cx="2711892" cy="1244800"/>
          </a:xfrm>
          <a:prstGeom prst="rect">
            <a:avLst/>
          </a:prstGeom>
          <a:noFill/>
          <a:ln>
            <a:noFill/>
          </a:ln>
        </p:spPr>
      </p:pic>
      <p:sp>
        <p:nvSpPr>
          <p:cNvPr id="490" name="Shape 49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Data integrity</a:t>
            </a:r>
          </a:p>
          <a:p>
            <a:pPr lvl="0" rtl="0">
              <a:spcBef>
                <a:spcPts val="0"/>
              </a:spcBef>
              <a:buNone/>
            </a:pPr>
            <a:r>
              <a:rPr lang="en" sz="2400"/>
              <a:t>Open-source &amp; free</a:t>
            </a:r>
          </a:p>
          <a:p>
            <a:pPr lvl="0" rtl="0">
              <a:spcBef>
                <a:spcPts val="0"/>
              </a:spcBef>
              <a:buNone/>
            </a:pPr>
            <a:r>
              <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pic>
        <p:nvPicPr>
          <p:cNvPr id="495" name="Shape 495"/>
          <p:cNvPicPr preferRelativeResize="0"/>
          <p:nvPr/>
        </p:nvPicPr>
        <p:blipFill>
          <a:blip r:embed="rId3">
            <a:alphaModFix/>
          </a:blip>
          <a:stretch>
            <a:fillRect/>
          </a:stretch>
        </p:blipFill>
        <p:spPr>
          <a:xfrm>
            <a:off x="0" y="0"/>
            <a:ext cx="2711892" cy="1244800"/>
          </a:xfrm>
          <a:prstGeom prst="rect">
            <a:avLst/>
          </a:prstGeom>
          <a:noFill/>
          <a:ln>
            <a:noFill/>
          </a:ln>
        </p:spPr>
      </p:pic>
      <p:sp>
        <p:nvSpPr>
          <p:cNvPr id="496" name="Shape 49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Data integrity</a:t>
            </a:r>
          </a:p>
          <a:p>
            <a:pPr lvl="0">
              <a:spcBef>
                <a:spcPts val="0"/>
              </a:spcBef>
              <a:buNone/>
            </a:pPr>
            <a:r>
              <a:rPr lang="en" sz="2400"/>
              <a:t>Open-source &amp; free</a:t>
            </a:r>
          </a:p>
          <a:p>
            <a:pPr lvl="0" rtl="0">
              <a:spcBef>
                <a:spcPts val="0"/>
              </a:spcBef>
              <a:buNone/>
            </a:pPr>
            <a:r>
              <a:rPr lang="en" sz="2400"/>
              <a:t>Objective relational database management</a:t>
            </a:r>
          </a:p>
          <a:p>
            <a:pPr lvl="0" rtl="0">
              <a:spcBef>
                <a:spcPts val="0"/>
              </a:spcBef>
              <a:buNone/>
            </a:pPr>
            <a:r>
              <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0" y="0"/>
            <a:ext cx="2711892" cy="1244800"/>
          </a:xfrm>
          <a:prstGeom prst="rect">
            <a:avLst/>
          </a:prstGeom>
          <a:noFill/>
          <a:ln>
            <a:noFill/>
          </a:ln>
        </p:spPr>
      </p:pic>
      <p:sp>
        <p:nvSpPr>
          <p:cNvPr id="502" name="Shape 50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Data integrity</a:t>
            </a:r>
          </a:p>
          <a:p>
            <a:pPr lvl="0" rtl="0">
              <a:spcBef>
                <a:spcPts val="0"/>
              </a:spcBef>
              <a:buNone/>
            </a:pPr>
            <a:r>
              <a:rPr lang="en" sz="2400"/>
              <a:t>Open-source &amp; free</a:t>
            </a:r>
          </a:p>
          <a:p>
            <a:pPr lvl="0">
              <a:spcBef>
                <a:spcPts val="0"/>
              </a:spcBef>
              <a:buNone/>
            </a:pPr>
            <a:r>
              <a:rPr lang="en" sz="2400"/>
              <a:t>Objective relational database management</a:t>
            </a:r>
          </a:p>
          <a:p>
            <a:pPr lvl="0" rtl="0">
              <a:spcBef>
                <a:spcPts val="0"/>
              </a:spcBef>
              <a:buNone/>
            </a:pPr>
            <a:r>
              <a:rPr lang="en" sz="2400">
                <a:solidFill>
                  <a:schemeClr val="accent5"/>
                </a:solidFill>
              </a:rPr>
              <a:t>Speed</a:t>
            </a:r>
          </a:p>
          <a:p>
            <a:pPr lvl="0" rtl="0">
              <a:spcBef>
                <a:spcPts val="0"/>
              </a:spcBef>
              <a:buNone/>
            </a:pPr>
            <a:r>
              <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Easy to work with</a:t>
            </a:r>
          </a:p>
          <a:p>
            <a:pPr lvl="0" rtl="0">
              <a:spcBef>
                <a:spcPts val="0"/>
              </a:spcBef>
              <a:buNone/>
            </a:pPr>
            <a:r>
              <a:t/>
            </a:r>
            <a:endParaRPr sz="2400"/>
          </a:p>
        </p:txBody>
      </p:sp>
      <p:pic>
        <p:nvPicPr>
          <p:cNvPr id="508" name="Shape 508"/>
          <p:cNvPicPr preferRelativeResize="0"/>
          <p:nvPr/>
        </p:nvPicPr>
        <p:blipFill>
          <a:blip r:embed="rId3">
            <a:alphaModFix/>
          </a:blip>
          <a:stretch>
            <a:fillRect/>
          </a:stretch>
        </p:blipFill>
        <p:spPr>
          <a:xfrm>
            <a:off x="72700" y="72700"/>
            <a:ext cx="2087758" cy="10797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Easy to work with</a:t>
            </a:r>
          </a:p>
          <a:p>
            <a:pPr lvl="0" rtl="0">
              <a:spcBef>
                <a:spcPts val="0"/>
              </a:spcBef>
              <a:buNone/>
            </a:pPr>
            <a:r>
              <a:rPr lang="en" sz="2400"/>
              <a:t>Secure</a:t>
            </a:r>
          </a:p>
          <a:p>
            <a:pPr lvl="0" rtl="0">
              <a:spcBef>
                <a:spcPts val="0"/>
              </a:spcBef>
              <a:buNone/>
            </a:pPr>
            <a:r>
              <a:t/>
            </a:r>
            <a:endParaRPr sz="2400"/>
          </a:p>
        </p:txBody>
      </p:sp>
      <p:pic>
        <p:nvPicPr>
          <p:cNvPr id="514" name="Shape 514"/>
          <p:cNvPicPr preferRelativeResize="0"/>
          <p:nvPr/>
        </p:nvPicPr>
        <p:blipFill>
          <a:blip r:embed="rId3">
            <a:alphaModFix/>
          </a:blip>
          <a:stretch>
            <a:fillRect/>
          </a:stretch>
        </p:blipFill>
        <p:spPr>
          <a:xfrm>
            <a:off x="72700" y="72700"/>
            <a:ext cx="2087758" cy="10797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Easy to work with</a:t>
            </a:r>
          </a:p>
          <a:p>
            <a:pPr lvl="0">
              <a:spcBef>
                <a:spcPts val="0"/>
              </a:spcBef>
              <a:buNone/>
            </a:pPr>
            <a:r>
              <a:rPr lang="en" sz="2400"/>
              <a:t>Secure</a:t>
            </a:r>
          </a:p>
          <a:p>
            <a:pPr lvl="0" rtl="0">
              <a:spcBef>
                <a:spcPts val="0"/>
              </a:spcBef>
              <a:buNone/>
            </a:pPr>
            <a:r>
              <a:rPr lang="en" sz="2400"/>
              <a:t>Fast</a:t>
            </a:r>
          </a:p>
          <a:p>
            <a:pPr lvl="0" rtl="0">
              <a:spcBef>
                <a:spcPts val="0"/>
              </a:spcBef>
              <a:buNone/>
            </a:pPr>
            <a:r>
              <a:t/>
            </a:r>
            <a:endParaRPr sz="2400"/>
          </a:p>
        </p:txBody>
      </p:sp>
      <p:pic>
        <p:nvPicPr>
          <p:cNvPr id="520" name="Shape 520"/>
          <p:cNvPicPr preferRelativeResize="0"/>
          <p:nvPr/>
        </p:nvPicPr>
        <p:blipFill>
          <a:blip r:embed="rId3">
            <a:alphaModFix/>
          </a:blip>
          <a:stretch>
            <a:fillRect/>
          </a:stretch>
        </p:blipFill>
        <p:spPr>
          <a:xfrm>
            <a:off x="72700" y="72700"/>
            <a:ext cx="2087758" cy="10797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2400"/>
              <a:t>Easy to work with</a:t>
            </a:r>
          </a:p>
          <a:p>
            <a:pPr lvl="0" rtl="0">
              <a:spcBef>
                <a:spcPts val="0"/>
              </a:spcBef>
              <a:buNone/>
            </a:pPr>
            <a:r>
              <a:rPr lang="en" sz="2400"/>
              <a:t>Secure</a:t>
            </a:r>
          </a:p>
          <a:p>
            <a:pPr lvl="0">
              <a:spcBef>
                <a:spcPts val="0"/>
              </a:spcBef>
              <a:buNone/>
            </a:pPr>
            <a:r>
              <a:rPr lang="en" sz="2400"/>
              <a:t>Fast</a:t>
            </a:r>
          </a:p>
          <a:p>
            <a:pPr lvl="0" rtl="0">
              <a:spcBef>
                <a:spcPts val="0"/>
              </a:spcBef>
              <a:buNone/>
            </a:pPr>
            <a:r>
              <a:rPr lang="en" sz="2400">
                <a:solidFill>
                  <a:schemeClr val="accent5"/>
                </a:solidFill>
              </a:rPr>
              <a:t>Concurrency</a:t>
            </a:r>
          </a:p>
          <a:p>
            <a:pPr lvl="0" rtl="0">
              <a:spcBef>
                <a:spcPts val="0"/>
              </a:spcBef>
              <a:buNone/>
            </a:pPr>
            <a:r>
              <a:t/>
            </a:r>
            <a:endParaRPr sz="2400"/>
          </a:p>
        </p:txBody>
      </p:sp>
      <p:pic>
        <p:nvPicPr>
          <p:cNvPr id="526" name="Shape 526"/>
          <p:cNvPicPr preferRelativeResize="0"/>
          <p:nvPr/>
        </p:nvPicPr>
        <p:blipFill>
          <a:blip r:embed="rId3">
            <a:alphaModFix/>
          </a:blip>
          <a:stretch>
            <a:fillRect/>
          </a:stretch>
        </p:blipFill>
        <p:spPr>
          <a:xfrm>
            <a:off x="72700" y="72700"/>
            <a:ext cx="2087758" cy="10797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311700" y="2013400"/>
            <a:ext cx="8520600" cy="572700"/>
          </a:xfrm>
          <a:prstGeom prst="rect">
            <a:avLst/>
          </a:prstGeom>
        </p:spPr>
        <p:txBody>
          <a:bodyPr anchorCtr="0" anchor="t" bIns="91425" lIns="91425" rIns="91425" tIns="91425">
            <a:noAutofit/>
          </a:bodyPr>
          <a:lstStyle/>
          <a:p>
            <a:pPr lvl="0" rtl="0" algn="ctr">
              <a:spcBef>
                <a:spcPts val="0"/>
              </a:spcBef>
              <a:buNone/>
            </a:pPr>
            <a:r>
              <a:rPr lang="en" sz="4800">
                <a:solidFill>
                  <a:schemeClr val="accent3"/>
                </a:solidFill>
              </a:rPr>
              <a:t>Recommendation: SQLite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pic>
        <p:nvPicPr>
          <p:cNvPr id="536" name="Shape 536"/>
          <p:cNvPicPr preferRelativeResize="0"/>
          <p:nvPr/>
        </p:nvPicPr>
        <p:blipFill rotWithShape="1">
          <a:blip r:embed="rId3">
            <a:alphaModFix/>
          </a:blip>
          <a:srcRect b="7638" l="0" r="0" t="0"/>
          <a:stretch/>
        </p:blipFill>
        <p:spPr>
          <a:xfrm>
            <a:off x="1787537" y="0"/>
            <a:ext cx="5568914"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sp>
        <p:nvSpPr>
          <p:cNvPr id="541" name="Shape 541"/>
          <p:cNvSpPr txBox="1"/>
          <p:nvPr/>
        </p:nvSpPr>
        <p:spPr>
          <a:xfrm>
            <a:off x="637650" y="1071750"/>
            <a:ext cx="78687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“Set up SQLite”</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You’ll Learn</a:t>
            </a:r>
          </a:p>
        </p:txBody>
      </p:sp>
      <p:sp>
        <p:nvSpPr>
          <p:cNvPr id="547" name="Shape 54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548" name="Shape 548"/>
          <p:cNvPicPr preferRelativeResize="0"/>
          <p:nvPr/>
        </p:nvPicPr>
        <p:blipFill>
          <a:blip r:embed="rId3">
            <a:alphaModFix/>
          </a:blip>
          <a:stretch>
            <a:fillRect/>
          </a:stretch>
        </p:blipFill>
        <p:spPr>
          <a:xfrm>
            <a:off x="201100" y="1152475"/>
            <a:ext cx="712336" cy="572699"/>
          </a:xfrm>
          <a:prstGeom prst="rect">
            <a:avLst/>
          </a:prstGeom>
          <a:noFill/>
          <a:ln>
            <a:noFill/>
          </a:ln>
        </p:spPr>
      </p:pic>
      <p:pic>
        <p:nvPicPr>
          <p:cNvPr id="549" name="Shape 549"/>
          <p:cNvPicPr preferRelativeResize="0"/>
          <p:nvPr/>
        </p:nvPicPr>
        <p:blipFill>
          <a:blip r:embed="rId3">
            <a:alphaModFix/>
          </a:blip>
          <a:stretch>
            <a:fillRect/>
          </a:stretch>
        </p:blipFill>
        <p:spPr>
          <a:xfrm>
            <a:off x="201100" y="1526499"/>
            <a:ext cx="712336" cy="572699"/>
          </a:xfrm>
          <a:prstGeom prst="rect">
            <a:avLst/>
          </a:prstGeom>
          <a:noFill/>
          <a:ln>
            <a:noFill/>
          </a:ln>
        </p:spPr>
      </p:pic>
      <p:pic>
        <p:nvPicPr>
          <p:cNvPr id="550" name="Shape 550"/>
          <p:cNvPicPr preferRelativeResize="0"/>
          <p:nvPr/>
        </p:nvPicPr>
        <p:blipFill>
          <a:blip r:embed="rId3">
            <a:alphaModFix/>
          </a:blip>
          <a:stretch>
            <a:fillRect/>
          </a:stretch>
        </p:blipFill>
        <p:spPr>
          <a:xfrm>
            <a:off x="201100" y="1965875"/>
            <a:ext cx="712336" cy="572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x="0" y="0"/>
          <a:ext cx="0" cy="0"/>
          <a:chOff x="0" y="0"/>
          <a:chExt cx="0" cy="0"/>
        </a:xfrm>
      </p:grpSpPr>
      <p:sp>
        <p:nvSpPr>
          <p:cNvPr id="555" name="Shape 55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you’ve got so far</a:t>
            </a:r>
          </a:p>
        </p:txBody>
      </p:sp>
      <p:sp>
        <p:nvSpPr>
          <p:cNvPr id="556" name="Shape 556"/>
          <p:cNvSpPr/>
          <p:nvPr/>
        </p:nvSpPr>
        <p:spPr>
          <a:xfrm>
            <a:off x="474649" y="1130625"/>
            <a:ext cx="8357700" cy="3695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7" name="Shape 557"/>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2400"/>
              <a:t>Your operating system</a:t>
            </a:r>
          </a:p>
        </p:txBody>
      </p:sp>
      <p:sp>
        <p:nvSpPr>
          <p:cNvPr id="558" name="Shape 558"/>
          <p:cNvSpPr/>
          <p:nvPr/>
        </p:nvSpPr>
        <p:spPr>
          <a:xfrm>
            <a:off x="678743" y="1783500"/>
            <a:ext cx="3888900" cy="2850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9" name="Shape 559"/>
          <p:cNvSpPr txBox="1"/>
          <p:nvPr>
            <p:ph type="title"/>
          </p:nvPr>
        </p:nvSpPr>
        <p:spPr>
          <a:xfrm>
            <a:off x="783160" y="1783500"/>
            <a:ext cx="3438899" cy="471300"/>
          </a:xfrm>
          <a:prstGeom prst="rect">
            <a:avLst/>
          </a:prstGeom>
        </p:spPr>
        <p:txBody>
          <a:bodyPr anchorCtr="0" anchor="t" bIns="91425" lIns="91425" rIns="91425" tIns="91425">
            <a:noAutofit/>
          </a:bodyPr>
          <a:lstStyle/>
          <a:p>
            <a:pPr lvl="0" rtl="0">
              <a:spcBef>
                <a:spcPts val="0"/>
              </a:spcBef>
              <a:buNone/>
            </a:pPr>
            <a:r>
              <a:rPr lang="en" sz="2400"/>
              <a:t>virtualenv</a:t>
            </a:r>
          </a:p>
        </p:txBody>
      </p:sp>
      <p:sp>
        <p:nvSpPr>
          <p:cNvPr id="560" name="Shape 560"/>
          <p:cNvSpPr/>
          <p:nvPr/>
        </p:nvSpPr>
        <p:spPr>
          <a:xfrm>
            <a:off x="5387800" y="1355325"/>
            <a:ext cx="3116400" cy="3068100"/>
          </a:xfrm>
          <a:prstGeom prst="can">
            <a:avLst>
              <a:gd fmla="val 25000" name="adj"/>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1" name="Shape 561"/>
          <p:cNvSpPr txBox="1"/>
          <p:nvPr/>
        </p:nvSpPr>
        <p:spPr>
          <a:xfrm>
            <a:off x="5387800" y="2257050"/>
            <a:ext cx="3116400" cy="1903200"/>
          </a:xfrm>
          <a:prstGeom prst="rect">
            <a:avLst/>
          </a:prstGeom>
          <a:noFill/>
          <a:ln>
            <a:noFill/>
          </a:ln>
        </p:spPr>
        <p:txBody>
          <a:bodyPr anchorCtr="0" anchor="t" bIns="91425" lIns="91425" rIns="91425" tIns="91425">
            <a:noAutofit/>
          </a:bodyPr>
          <a:lstStyle/>
          <a:p>
            <a:pPr lvl="0" algn="ctr">
              <a:spcBef>
                <a:spcPts val="0"/>
              </a:spcBef>
              <a:buNone/>
            </a:pPr>
            <a:r>
              <a:rPr lang="en" sz="2400"/>
              <a:t>SQLite database, kind of just chillin, not connected to anything or even initialized</a:t>
            </a:r>
          </a:p>
        </p:txBody>
      </p:sp>
      <p:sp>
        <p:nvSpPr>
          <p:cNvPr id="562" name="Shape 562"/>
          <p:cNvSpPr/>
          <p:nvPr/>
        </p:nvSpPr>
        <p:spPr>
          <a:xfrm>
            <a:off x="868950" y="2601300"/>
            <a:ext cx="2583300" cy="1633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3" name="Shape 563"/>
          <p:cNvSpPr txBox="1"/>
          <p:nvPr/>
        </p:nvSpPr>
        <p:spPr>
          <a:xfrm>
            <a:off x="974700" y="3055800"/>
            <a:ext cx="2477400" cy="724500"/>
          </a:xfrm>
          <a:prstGeom prst="rect">
            <a:avLst/>
          </a:prstGeom>
          <a:noFill/>
          <a:ln>
            <a:noFill/>
          </a:ln>
        </p:spPr>
        <p:txBody>
          <a:bodyPr anchorCtr="0" anchor="t" bIns="91425" lIns="91425" rIns="91425" tIns="91425">
            <a:noAutofit/>
          </a:bodyPr>
          <a:lstStyle/>
          <a:p>
            <a:pPr lvl="0" rtl="0">
              <a:spcBef>
                <a:spcPts val="0"/>
              </a:spcBef>
              <a:buNone/>
            </a:pPr>
            <a:r>
              <a:rPr lang="en" sz="2400"/>
              <a:t>Python &amp; Packages</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Web frameworks</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2800">
                <a:solidFill>
                  <a:schemeClr val="accent3"/>
                </a:solidFill>
                <a:latin typeface="Proxima Nova"/>
                <a:ea typeface="Proxima Nova"/>
                <a:cs typeface="Proxima Nova"/>
                <a:sym typeface="Proxima Nova"/>
              </a:rPr>
              <a:t>HTTP Request            HTTP Response</a:t>
            </a:r>
          </a:p>
        </p:txBody>
      </p:sp>
      <p:cxnSp>
        <p:nvCxnSpPr>
          <p:cNvPr id="574" name="Shape 574"/>
          <p:cNvCxnSpPr/>
          <p:nvPr/>
        </p:nvCxnSpPr>
        <p:spPr>
          <a:xfrm>
            <a:off x="4000500" y="2443650"/>
            <a:ext cx="9261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27900" y="1994250"/>
            <a:ext cx="9088200" cy="1154999"/>
          </a:xfrm>
          <a:prstGeom prst="rect">
            <a:avLst/>
          </a:prstGeom>
        </p:spPr>
        <p:txBody>
          <a:bodyPr anchorCtr="0" anchor="ctr" bIns="91425" lIns="91425" rIns="91425" tIns="91425">
            <a:noAutofit/>
          </a:bodyPr>
          <a:lstStyle/>
          <a:p>
            <a:pPr lvl="0" rtl="0" algn="ctr">
              <a:spcBef>
                <a:spcPts val="0"/>
              </a:spcBef>
              <a:buNone/>
            </a:pPr>
            <a:r>
              <a:rPr lang="en" sz="4800"/>
              <a:t>HTTP: A Short Story</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nvSpPr>
        <p:spPr>
          <a:xfrm>
            <a:off x="1235300" y="4278675"/>
            <a:ext cx="1570200" cy="2958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85" name="Shape 585"/>
          <p:cNvPicPr preferRelativeResize="0"/>
          <p:nvPr/>
        </p:nvPicPr>
        <p:blipFill rotWithShape="1">
          <a:blip r:embed="rId3">
            <a:alphaModFix/>
          </a:blip>
          <a:srcRect b="11433" l="13770" r="17993" t="0"/>
          <a:stretch/>
        </p:blipFill>
        <p:spPr>
          <a:xfrm flipH="1">
            <a:off x="0" y="705500"/>
            <a:ext cx="1249226" cy="1729676"/>
          </a:xfrm>
          <a:prstGeom prst="rect">
            <a:avLst/>
          </a:prstGeom>
          <a:noFill/>
          <a:ln>
            <a:noFill/>
          </a:ln>
        </p:spPr>
      </p:pic>
      <p:pic>
        <p:nvPicPr>
          <p:cNvPr id="586" name="Shape 586"/>
          <p:cNvPicPr preferRelativeResize="0"/>
          <p:nvPr/>
        </p:nvPicPr>
        <p:blipFill>
          <a:blip r:embed="rId4">
            <a:alphaModFix/>
          </a:blip>
          <a:stretch>
            <a:fillRect/>
          </a:stretch>
        </p:blipFill>
        <p:spPr>
          <a:xfrm>
            <a:off x="334475" y="288900"/>
            <a:ext cx="3371850" cy="685800"/>
          </a:xfrm>
          <a:prstGeom prst="rect">
            <a:avLst/>
          </a:prstGeom>
          <a:noFill/>
          <a:ln>
            <a:noFill/>
          </a:ln>
        </p:spPr>
      </p:pic>
      <p:sp>
        <p:nvSpPr>
          <p:cNvPr id="587" name="Shape 587"/>
          <p:cNvSpPr/>
          <p:nvPr/>
        </p:nvSpPr>
        <p:spPr>
          <a:xfrm>
            <a:off x="3277125" y="1227450"/>
            <a:ext cx="1570200" cy="1069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TLD Server</a:t>
            </a:r>
          </a:p>
          <a:p>
            <a:pPr lvl="0" algn="ctr">
              <a:spcBef>
                <a:spcPts val="0"/>
              </a:spcBef>
              <a:buNone/>
            </a:pPr>
            <a:r>
              <a:rPr lang="en"/>
              <a:t>(.com)</a:t>
            </a:r>
          </a:p>
        </p:txBody>
      </p:sp>
      <p:sp>
        <p:nvSpPr>
          <p:cNvPr id="588" name="Shape 588"/>
          <p:cNvSpPr/>
          <p:nvPr/>
        </p:nvSpPr>
        <p:spPr>
          <a:xfrm>
            <a:off x="1399675" y="1227437"/>
            <a:ext cx="1570200" cy="685800"/>
          </a:xfrm>
          <a:prstGeom prst="strip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Resolver</a:t>
            </a:r>
          </a:p>
        </p:txBody>
      </p:sp>
      <p:sp>
        <p:nvSpPr>
          <p:cNvPr id="589" name="Shape 589"/>
          <p:cNvSpPr/>
          <p:nvPr/>
        </p:nvSpPr>
        <p:spPr>
          <a:xfrm>
            <a:off x="3117675" y="3891825"/>
            <a:ext cx="1889100" cy="1069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Google.com Server</a:t>
            </a:r>
          </a:p>
          <a:p>
            <a:pPr lvl="0" rtl="0" algn="ctr">
              <a:spcBef>
                <a:spcPts val="0"/>
              </a:spcBef>
              <a:buNone/>
            </a:pPr>
            <a:r>
              <a:rPr lang="en"/>
              <a:t>-</a:t>
            </a:r>
          </a:p>
          <a:p>
            <a:pPr lvl="0" rtl="0" algn="ctr">
              <a:spcBef>
                <a:spcPts val="0"/>
              </a:spcBef>
              <a:buNone/>
            </a:pPr>
            <a:r>
              <a:rPr lang="en">
                <a:solidFill>
                  <a:schemeClr val="dk1"/>
                </a:solidFill>
              </a:rPr>
              <a:t>Provides IP: 173.194.175.104</a:t>
            </a:r>
          </a:p>
        </p:txBody>
      </p:sp>
      <p:sp>
        <p:nvSpPr>
          <p:cNvPr id="590" name="Shape 590"/>
          <p:cNvSpPr/>
          <p:nvPr/>
        </p:nvSpPr>
        <p:spPr>
          <a:xfrm rot="5400000">
            <a:off x="3430025" y="2724375"/>
            <a:ext cx="1274400" cy="696000"/>
          </a:xfrm>
          <a:prstGeom prst="strip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Resolver</a:t>
            </a:r>
          </a:p>
        </p:txBody>
      </p:sp>
      <p:sp>
        <p:nvSpPr>
          <p:cNvPr id="591" name="Shape 591"/>
          <p:cNvSpPr/>
          <p:nvPr/>
        </p:nvSpPr>
        <p:spPr>
          <a:xfrm>
            <a:off x="6600050" y="2162025"/>
            <a:ext cx="2093700" cy="1820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Google.com Application Servers</a:t>
            </a:r>
          </a:p>
          <a:p>
            <a:pPr lvl="0" rtl="0" algn="ctr">
              <a:spcBef>
                <a:spcPts val="0"/>
              </a:spcBef>
              <a:buNone/>
            </a:pPr>
            <a:r>
              <a:t/>
            </a:r>
            <a:endParaRPr/>
          </a:p>
          <a:p>
            <a:pPr lvl="0" rtl="0" algn="ctr">
              <a:spcBef>
                <a:spcPts val="0"/>
              </a:spcBef>
              <a:buNone/>
            </a:pPr>
            <a:r>
              <a:rPr lang="en"/>
              <a:t>(IP maps to these)</a:t>
            </a:r>
          </a:p>
          <a:p>
            <a:pPr lvl="0" rtl="0" algn="ctr">
              <a:spcBef>
                <a:spcPts val="0"/>
              </a:spcBef>
              <a:buNone/>
            </a:pPr>
            <a:r>
              <a:t/>
            </a:r>
            <a:endParaRPr/>
          </a:p>
          <a:p>
            <a:pPr lvl="0" algn="ctr">
              <a:spcBef>
                <a:spcPts val="0"/>
              </a:spcBef>
              <a:buNone/>
            </a:pPr>
            <a:r>
              <a:rPr lang="en"/>
              <a:t>IP: </a:t>
            </a:r>
            <a:r>
              <a:rPr lang="en">
                <a:solidFill>
                  <a:schemeClr val="dk1"/>
                </a:solidFill>
              </a:rPr>
              <a:t>173.194.175.104</a:t>
            </a:r>
          </a:p>
        </p:txBody>
      </p:sp>
      <p:cxnSp>
        <p:nvCxnSpPr>
          <p:cNvPr id="592" name="Shape 592"/>
          <p:cNvCxnSpPr/>
          <p:nvPr/>
        </p:nvCxnSpPr>
        <p:spPr>
          <a:xfrm flipH="1" rot="10800000">
            <a:off x="5318950" y="3891825"/>
            <a:ext cx="978900" cy="466500"/>
          </a:xfrm>
          <a:prstGeom prst="straightConnector1">
            <a:avLst/>
          </a:prstGeom>
          <a:noFill/>
          <a:ln cap="flat" cmpd="sng" w="28575">
            <a:solidFill>
              <a:schemeClr val="dk2"/>
            </a:solidFill>
            <a:prstDash val="dot"/>
            <a:round/>
            <a:headEnd len="lg" w="lg" type="none"/>
            <a:tailEnd len="lg" w="lg"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nvSpPr>
        <p:spPr>
          <a:xfrm>
            <a:off x="1235300" y="4278675"/>
            <a:ext cx="1570200" cy="295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98" name="Shape 598"/>
          <p:cNvSpPr/>
          <p:nvPr/>
        </p:nvSpPr>
        <p:spPr>
          <a:xfrm>
            <a:off x="1818625" y="2092300"/>
            <a:ext cx="1887600" cy="685800"/>
          </a:xfrm>
          <a:prstGeom prst="strip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HTTP Request</a:t>
            </a:r>
          </a:p>
        </p:txBody>
      </p:sp>
      <p:sp>
        <p:nvSpPr>
          <p:cNvPr id="599" name="Shape 599"/>
          <p:cNvSpPr/>
          <p:nvPr/>
        </p:nvSpPr>
        <p:spPr>
          <a:xfrm>
            <a:off x="3798250" y="1606875"/>
            <a:ext cx="2093700" cy="1820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Google.com Application Servers</a:t>
            </a:r>
          </a:p>
          <a:p>
            <a:pPr lvl="0" rtl="0" algn="ctr">
              <a:spcBef>
                <a:spcPts val="0"/>
              </a:spcBef>
              <a:buNone/>
            </a:pPr>
            <a:r>
              <a:t/>
            </a:r>
            <a:endParaRPr/>
          </a:p>
          <a:p>
            <a:pPr lvl="0" rtl="0" algn="ctr">
              <a:spcBef>
                <a:spcPts val="0"/>
              </a:spcBef>
              <a:buNone/>
            </a:pPr>
            <a:r>
              <a:rPr lang="en"/>
              <a:t>IP: </a:t>
            </a:r>
            <a:r>
              <a:rPr lang="en">
                <a:solidFill>
                  <a:schemeClr val="dk1"/>
                </a:solidFill>
              </a:rPr>
              <a:t>173.194.175.104</a:t>
            </a:r>
          </a:p>
        </p:txBody>
      </p:sp>
      <p:pic>
        <p:nvPicPr>
          <p:cNvPr id="600" name="Shape 600"/>
          <p:cNvPicPr preferRelativeResize="0"/>
          <p:nvPr/>
        </p:nvPicPr>
        <p:blipFill rotWithShape="1">
          <a:blip r:embed="rId3">
            <a:alphaModFix/>
          </a:blip>
          <a:srcRect b="6244" l="0" r="0" t="0"/>
          <a:stretch/>
        </p:blipFill>
        <p:spPr>
          <a:xfrm>
            <a:off x="156400" y="1744298"/>
            <a:ext cx="1570200" cy="1545851"/>
          </a:xfrm>
          <a:prstGeom prst="rect">
            <a:avLst/>
          </a:prstGeom>
          <a:noFill/>
          <a:ln>
            <a:noFill/>
          </a:ln>
        </p:spPr>
      </p:pic>
      <p:sp>
        <p:nvSpPr>
          <p:cNvPr id="601" name="Shape 601"/>
          <p:cNvSpPr/>
          <p:nvPr/>
        </p:nvSpPr>
        <p:spPr>
          <a:xfrm>
            <a:off x="705525" y="943675"/>
            <a:ext cx="2361600" cy="936300"/>
          </a:xfrm>
          <a:prstGeom prst="wedgeEllipseCallout">
            <a:avLst>
              <a:gd fmla="val -28200" name="adj1"/>
              <a:gd fmla="val 79248"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lang="en" u="sng">
                <a:solidFill>
                  <a:schemeClr val="hlink"/>
                </a:solidFill>
                <a:hlinkClick r:id="rId4"/>
              </a:rPr>
              <a:t>www.google.com</a:t>
            </a:r>
            <a:r>
              <a:rPr lang="en">
                <a:solidFill>
                  <a:schemeClr val="dk1"/>
                </a:solidFill>
              </a:rPr>
              <a:t> at 173.194.175.104</a:t>
            </a:r>
          </a:p>
        </p:txBody>
      </p:sp>
      <p:cxnSp>
        <p:nvCxnSpPr>
          <p:cNvPr id="602" name="Shape 602"/>
          <p:cNvCxnSpPr/>
          <p:nvPr/>
        </p:nvCxnSpPr>
        <p:spPr>
          <a:xfrm>
            <a:off x="6165100" y="2510475"/>
            <a:ext cx="1049400" cy="13500"/>
          </a:xfrm>
          <a:prstGeom prst="straightConnector1">
            <a:avLst/>
          </a:prstGeom>
          <a:noFill/>
          <a:ln cap="flat" cmpd="sng" w="9525">
            <a:solidFill>
              <a:schemeClr val="dk2"/>
            </a:solidFill>
            <a:prstDash val="solid"/>
            <a:round/>
            <a:headEnd len="lg" w="lg" type="none"/>
            <a:tailEnd len="lg" w="lg" type="triangle"/>
          </a:ln>
        </p:spPr>
      </p:cxnSp>
      <p:sp>
        <p:nvSpPr>
          <p:cNvPr id="603" name="Shape 603"/>
          <p:cNvSpPr/>
          <p:nvPr/>
        </p:nvSpPr>
        <p:spPr>
          <a:xfrm>
            <a:off x="7487650" y="1744275"/>
            <a:ext cx="1206300" cy="1545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app</a:t>
            </a:r>
            <a:r>
              <a:rPr lang="en" sz="2400"/>
              <a:t>.py</a:t>
            </a:r>
          </a:p>
          <a:p>
            <a:pPr lvl="0" algn="ctr">
              <a:spcBef>
                <a:spcPts val="0"/>
              </a:spcBef>
              <a:buNone/>
            </a:pPr>
            <a:r>
              <a:rPr lang="en" sz="1200"/>
              <a:t>(WSGI)</a:t>
            </a:r>
          </a:p>
        </p:txBody>
      </p:sp>
      <p:sp>
        <p:nvSpPr>
          <p:cNvPr id="604" name="Shape 604"/>
          <p:cNvSpPr txBox="1"/>
          <p:nvPr/>
        </p:nvSpPr>
        <p:spPr>
          <a:xfrm flipH="1">
            <a:off x="3901300" y="4278675"/>
            <a:ext cx="1887600" cy="295800"/>
          </a:xfrm>
          <a:prstGeom prst="rect">
            <a:avLst/>
          </a:prstGeom>
          <a:noFill/>
          <a:ln>
            <a:noFill/>
          </a:ln>
        </p:spPr>
        <p:txBody>
          <a:bodyPr anchorCtr="0" anchor="t" bIns="91425" lIns="91425" rIns="91425" tIns="91425">
            <a:noAutofit/>
          </a:bodyPr>
          <a:lstStyle/>
          <a:p>
            <a:pPr lvl="0" algn="ctr">
              <a:spcBef>
                <a:spcPts val="0"/>
              </a:spcBef>
              <a:buNone/>
            </a:pPr>
            <a:r>
              <a:t/>
            </a:r>
            <a:endParaRPr/>
          </a:p>
        </p:txBody>
      </p:sp>
      <p:sp>
        <p:nvSpPr>
          <p:cNvPr id="605" name="Shape 605"/>
          <p:cNvSpPr/>
          <p:nvPr/>
        </p:nvSpPr>
        <p:spPr>
          <a:xfrm rot="10800000">
            <a:off x="750950" y="3381904"/>
            <a:ext cx="7510500" cy="1206300"/>
          </a:xfrm>
          <a:prstGeom prst="uturnArrow">
            <a:avLst>
              <a:gd fmla="val 16979" name="adj1"/>
              <a:gd fmla="val 23588" name="adj2"/>
              <a:gd fmla="val 25000" name="adj3"/>
              <a:gd fmla="val 43750" name="adj4"/>
              <a:gd fmla="val 75000" name="adj5"/>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6" name="Shape 606"/>
          <p:cNvSpPr txBox="1"/>
          <p:nvPr/>
        </p:nvSpPr>
        <p:spPr>
          <a:xfrm>
            <a:off x="3562400" y="4278675"/>
            <a:ext cx="1887600" cy="2958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HTTP Response</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0" name="Shape 610"/>
        <p:cNvGrpSpPr/>
        <p:nvPr/>
      </p:nvGrpSpPr>
      <p:grpSpPr>
        <a:xfrm>
          <a:off x="0" y="0"/>
          <a:ext cx="0" cy="0"/>
          <a:chOff x="0" y="0"/>
          <a:chExt cx="0" cy="0"/>
        </a:xfrm>
      </p:grpSpPr>
      <p:sp>
        <p:nvSpPr>
          <p:cNvPr id="611" name="Shape 611"/>
          <p:cNvSpPr txBox="1"/>
          <p:nvPr/>
        </p:nvSpPr>
        <p:spPr>
          <a:xfrm>
            <a:off x="244500" y="1071750"/>
            <a:ext cx="8655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Web Server Gateway Interface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t>Expect to leave here with...</a:t>
            </a:r>
          </a:p>
        </p:txBody>
      </p:sp>
      <p:sp>
        <p:nvSpPr>
          <p:cNvPr id="101" name="Shape 10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Shiny new words in your technical vocabulary</a:t>
            </a:r>
          </a:p>
          <a:p>
            <a:pPr indent="-381000" lvl="0" marL="457200" rtl="0">
              <a:spcBef>
                <a:spcPts val="0"/>
              </a:spcBef>
              <a:buSzPct val="100000"/>
              <a:buAutoNum type="arabicPeriod"/>
            </a:pPr>
            <a:r>
              <a:rPr lang="en" sz="2400"/>
              <a:t>Knowledge of steps to build an app</a:t>
            </a:r>
          </a:p>
          <a:p>
            <a:pPr indent="-381000" lvl="0" marL="457200" rtl="0">
              <a:spcBef>
                <a:spcPts val="0"/>
              </a:spcBef>
              <a:buSzPct val="100000"/>
              <a:buAutoNum type="arabicPeriod"/>
            </a:pPr>
            <a:r>
              <a:rPr lang="en" sz="2400"/>
              <a:t>A better idea of how to choose components for you next app</a:t>
            </a:r>
          </a:p>
          <a:p>
            <a:pPr indent="-381000" lvl="0" marL="457200" rtl="0">
              <a:spcBef>
                <a:spcPts val="0"/>
              </a:spcBef>
              <a:buSzPct val="100000"/>
              <a:buAutoNum type="arabicPeriod"/>
            </a:pPr>
            <a:r>
              <a:rPr lang="en" sz="2400"/>
              <a:t>A sample app “recipe” tailored to beginners</a:t>
            </a:r>
          </a:p>
          <a:p>
            <a:pPr lvl="0" rtl="0">
              <a:spcBef>
                <a:spcPts val="0"/>
              </a:spcBef>
              <a:buNone/>
            </a:pPr>
            <a:r>
              <a:t/>
            </a:r>
            <a:endParaRPr/>
          </a:p>
        </p:txBody>
      </p:sp>
      <p:pic>
        <p:nvPicPr>
          <p:cNvPr id="102" name="Shape 102"/>
          <p:cNvPicPr preferRelativeResize="0"/>
          <p:nvPr/>
        </p:nvPicPr>
        <p:blipFill rotWithShape="1">
          <a:blip r:embed="rId3">
            <a:alphaModFix/>
          </a:blip>
          <a:srcRect b="5794" l="4625" r="0" t="4511"/>
          <a:stretch/>
        </p:blipFill>
        <p:spPr>
          <a:xfrm>
            <a:off x="6867975" y="2784875"/>
            <a:ext cx="2276025" cy="2226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5" name="Shape 615"/>
        <p:cNvGrpSpPr/>
        <p:nvPr/>
      </p:nvGrpSpPr>
      <p:grpSpPr>
        <a:xfrm>
          <a:off x="0" y="0"/>
          <a:ext cx="0" cy="0"/>
          <a:chOff x="0" y="0"/>
          <a:chExt cx="0" cy="0"/>
        </a:xfrm>
      </p:grpSpPr>
      <p:sp>
        <p:nvSpPr>
          <p:cNvPr id="616" name="Shape 616"/>
          <p:cNvSpPr txBox="1"/>
          <p:nvPr/>
        </p:nvSpPr>
        <p:spPr>
          <a:xfrm>
            <a:off x="813450" y="1071750"/>
            <a:ext cx="7517100" cy="3000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3000">
                <a:solidFill>
                  <a:schemeClr val="accent3"/>
                </a:solidFill>
                <a:latin typeface="Proxima Nova"/>
                <a:ea typeface="Proxima Nova"/>
                <a:cs typeface="Proxima Nova"/>
                <a:sym typeface="Proxima Nova"/>
              </a:rPr>
              <a:t>Provide a consistent, and relatively simple yet comprehensive interface capable of supporting all (or most) interactions between a Web server and a Web framework</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x="0" y="0"/>
          <a:ext cx="0" cy="0"/>
          <a:chOff x="0" y="0"/>
          <a:chExt cx="0" cy="0"/>
        </a:xfrm>
      </p:grpSpPr>
      <p:sp>
        <p:nvSpPr>
          <p:cNvPr id="621" name="Shape 621"/>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3600">
                <a:solidFill>
                  <a:schemeClr val="accent3"/>
                </a:solidFill>
                <a:latin typeface="Proxima Nova"/>
                <a:ea typeface="Proxima Nova"/>
                <a:cs typeface="Proxima Nova"/>
                <a:sym typeface="Proxima Nova"/>
              </a:rPr>
              <a:t>PEP 333</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You’ll Learn</a:t>
            </a:r>
          </a:p>
        </p:txBody>
      </p:sp>
      <p:sp>
        <p:nvSpPr>
          <p:cNvPr id="627" name="Shape 62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Package installation</a:t>
            </a:r>
          </a:p>
          <a:p>
            <a:pPr indent="-381000" lvl="0" marL="457200" rtl="0">
              <a:spcBef>
                <a:spcPts val="0"/>
              </a:spcBef>
              <a:buSzPct val="100000"/>
              <a:buAutoNum type="arabicPeriod"/>
            </a:pPr>
            <a:r>
              <a:rPr lang="en" sz="2400"/>
              <a:t>Virtual environment</a:t>
            </a:r>
          </a:p>
          <a:p>
            <a:pPr indent="-381000" lvl="0" marL="457200" rtl="0">
              <a:spcBef>
                <a:spcPts val="0"/>
              </a:spcBef>
              <a:buSzPct val="100000"/>
              <a:buAutoNum type="arabicPeriod"/>
            </a:pPr>
            <a:r>
              <a:rPr lang="en" sz="2400"/>
              <a:t>Data storage</a:t>
            </a:r>
          </a:p>
          <a:p>
            <a:pPr indent="-381000" lvl="0" marL="457200" rtl="0">
              <a:spcBef>
                <a:spcPts val="0"/>
              </a:spcBef>
              <a:buSzPct val="100000"/>
              <a:buAutoNum type="arabicPeriod"/>
            </a:pPr>
            <a:r>
              <a:rPr lang="en" sz="2400"/>
              <a:t>Framework</a:t>
            </a:r>
          </a:p>
          <a:p>
            <a:pPr indent="-381000" lvl="0" marL="457200" rtl="0">
              <a:spcBef>
                <a:spcPts val="0"/>
              </a:spcBef>
              <a:buSzPct val="100000"/>
              <a:buAutoNum type="arabicPeriod"/>
            </a:pPr>
            <a:r>
              <a:rPr lang="en" sz="2400"/>
              <a:t>Tying your components together</a:t>
            </a:r>
          </a:p>
          <a:p>
            <a:pPr indent="-381000" lvl="0" marL="457200" rtl="0">
              <a:spcBef>
                <a:spcPts val="0"/>
              </a:spcBef>
              <a:buSzPct val="100000"/>
              <a:buAutoNum type="arabicPeriod"/>
            </a:pPr>
            <a:r>
              <a:rPr lang="en" sz="2400"/>
              <a:t>Connecting your app to the web</a:t>
            </a:r>
          </a:p>
        </p:txBody>
      </p:sp>
      <p:pic>
        <p:nvPicPr>
          <p:cNvPr id="628" name="Shape 628"/>
          <p:cNvPicPr preferRelativeResize="0"/>
          <p:nvPr/>
        </p:nvPicPr>
        <p:blipFill>
          <a:blip r:embed="rId3">
            <a:alphaModFix/>
          </a:blip>
          <a:stretch>
            <a:fillRect/>
          </a:stretch>
        </p:blipFill>
        <p:spPr>
          <a:xfrm>
            <a:off x="201100" y="1152475"/>
            <a:ext cx="712336" cy="572699"/>
          </a:xfrm>
          <a:prstGeom prst="rect">
            <a:avLst/>
          </a:prstGeom>
          <a:noFill/>
          <a:ln>
            <a:noFill/>
          </a:ln>
        </p:spPr>
      </p:pic>
      <p:pic>
        <p:nvPicPr>
          <p:cNvPr id="629" name="Shape 629"/>
          <p:cNvPicPr preferRelativeResize="0"/>
          <p:nvPr/>
        </p:nvPicPr>
        <p:blipFill>
          <a:blip r:embed="rId3">
            <a:alphaModFix/>
          </a:blip>
          <a:stretch>
            <a:fillRect/>
          </a:stretch>
        </p:blipFill>
        <p:spPr>
          <a:xfrm>
            <a:off x="201100" y="1526499"/>
            <a:ext cx="712336" cy="572699"/>
          </a:xfrm>
          <a:prstGeom prst="rect">
            <a:avLst/>
          </a:prstGeom>
          <a:noFill/>
          <a:ln>
            <a:noFill/>
          </a:ln>
        </p:spPr>
      </p:pic>
      <p:pic>
        <p:nvPicPr>
          <p:cNvPr id="630" name="Shape 630"/>
          <p:cNvPicPr preferRelativeResize="0"/>
          <p:nvPr/>
        </p:nvPicPr>
        <p:blipFill>
          <a:blip r:embed="rId3">
            <a:alphaModFix/>
          </a:blip>
          <a:stretch>
            <a:fillRect/>
          </a:stretch>
        </p:blipFill>
        <p:spPr>
          <a:xfrm>
            <a:off x="201100" y="1970300"/>
            <a:ext cx="712336" cy="572699"/>
          </a:xfrm>
          <a:prstGeom prst="rect">
            <a:avLst/>
          </a:prstGeom>
          <a:noFill/>
          <a:ln>
            <a:noFill/>
          </a:ln>
        </p:spPr>
      </p:pic>
      <p:pic>
        <p:nvPicPr>
          <p:cNvPr id="631" name="Shape 631"/>
          <p:cNvPicPr preferRelativeResize="0"/>
          <p:nvPr/>
        </p:nvPicPr>
        <p:blipFill>
          <a:blip r:embed="rId3">
            <a:alphaModFix/>
          </a:blip>
          <a:stretch>
            <a:fillRect/>
          </a:stretch>
        </p:blipFill>
        <p:spPr>
          <a:xfrm>
            <a:off x="201100" y="3146325"/>
            <a:ext cx="712336" cy="572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Web frameworks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txBox="1"/>
          <p:nvPr/>
        </p:nvSpPr>
        <p:spPr>
          <a:xfrm>
            <a:off x="640350" y="1071750"/>
            <a:ext cx="78633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Why use a web framework?</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nvSpPr>
        <p:spPr>
          <a:xfrm>
            <a:off x="1033500" y="0"/>
            <a:ext cx="7077000" cy="17721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Flask</a:t>
            </a:r>
          </a:p>
        </p:txBody>
      </p:sp>
      <p:pic>
        <p:nvPicPr>
          <p:cNvPr id="647" name="Shape 647"/>
          <p:cNvPicPr preferRelativeResize="0"/>
          <p:nvPr/>
        </p:nvPicPr>
        <p:blipFill>
          <a:blip r:embed="rId3">
            <a:alphaModFix/>
          </a:blip>
          <a:stretch>
            <a:fillRect/>
          </a:stretch>
        </p:blipFill>
        <p:spPr>
          <a:xfrm>
            <a:off x="1578350" y="1169124"/>
            <a:ext cx="5987300" cy="3793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nvSpPr>
        <p:spPr>
          <a:xfrm>
            <a:off x="1033500" y="132075"/>
            <a:ext cx="7077000" cy="11784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URL routing</a:t>
            </a:r>
          </a:p>
        </p:txBody>
      </p:sp>
      <p:pic>
        <p:nvPicPr>
          <p:cNvPr id="653" name="Shape 653"/>
          <p:cNvPicPr preferRelativeResize="0"/>
          <p:nvPr/>
        </p:nvPicPr>
        <p:blipFill>
          <a:blip r:embed="rId3">
            <a:alphaModFix/>
          </a:blip>
          <a:stretch>
            <a:fillRect/>
          </a:stretch>
        </p:blipFill>
        <p:spPr>
          <a:xfrm>
            <a:off x="1876425" y="1162100"/>
            <a:ext cx="5391150" cy="647700"/>
          </a:xfrm>
          <a:prstGeom prst="rect">
            <a:avLst/>
          </a:prstGeom>
          <a:noFill/>
          <a:ln>
            <a:noFill/>
          </a:ln>
        </p:spPr>
      </p:pic>
      <p:cxnSp>
        <p:nvCxnSpPr>
          <p:cNvPr id="654" name="Shape 654"/>
          <p:cNvCxnSpPr/>
          <p:nvPr/>
        </p:nvCxnSpPr>
        <p:spPr>
          <a:xfrm>
            <a:off x="4572000" y="1953900"/>
            <a:ext cx="0" cy="1235700"/>
          </a:xfrm>
          <a:prstGeom prst="straightConnector1">
            <a:avLst/>
          </a:prstGeom>
          <a:noFill/>
          <a:ln cap="flat" cmpd="sng" w="76200">
            <a:solidFill>
              <a:schemeClr val="dk2"/>
            </a:solidFill>
            <a:prstDash val="solid"/>
            <a:round/>
            <a:headEnd len="lg" w="lg" type="none"/>
            <a:tailEnd len="lg" w="lg" type="triangle"/>
          </a:ln>
        </p:spPr>
      </p:cxnSp>
      <p:pic>
        <p:nvPicPr>
          <p:cNvPr id="655" name="Shape 655"/>
          <p:cNvPicPr preferRelativeResize="0"/>
          <p:nvPr/>
        </p:nvPicPr>
        <p:blipFill>
          <a:blip r:embed="rId4">
            <a:alphaModFix/>
          </a:blip>
          <a:stretch>
            <a:fillRect/>
          </a:stretch>
        </p:blipFill>
        <p:spPr>
          <a:xfrm>
            <a:off x="0" y="3333687"/>
            <a:ext cx="9143999" cy="165958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x="0" y="0"/>
          <a:ext cx="0" cy="0"/>
          <a:chOff x="0" y="0"/>
          <a:chExt cx="0" cy="0"/>
        </a:xfrm>
      </p:grpSpPr>
      <p:sp>
        <p:nvSpPr>
          <p:cNvPr id="660" name="Shape 660"/>
          <p:cNvSpPr txBox="1"/>
          <p:nvPr/>
        </p:nvSpPr>
        <p:spPr>
          <a:xfrm>
            <a:off x="108600" y="123650"/>
            <a:ext cx="8926800" cy="12858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Request and response objects</a:t>
            </a:r>
          </a:p>
        </p:txBody>
      </p:sp>
      <p:pic>
        <p:nvPicPr>
          <p:cNvPr id="661" name="Shape 661"/>
          <p:cNvPicPr preferRelativeResize="0"/>
          <p:nvPr/>
        </p:nvPicPr>
        <p:blipFill>
          <a:blip r:embed="rId3">
            <a:alphaModFix/>
          </a:blip>
          <a:stretch>
            <a:fillRect/>
          </a:stretch>
        </p:blipFill>
        <p:spPr>
          <a:xfrm>
            <a:off x="0" y="1013575"/>
            <a:ext cx="9143999" cy="38099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x="0" y="0"/>
          <a:ext cx="0" cy="0"/>
          <a:chOff x="0" y="0"/>
          <a:chExt cx="0" cy="0"/>
        </a:xfrm>
      </p:grpSpPr>
      <p:sp>
        <p:nvSpPr>
          <p:cNvPr id="666" name="Shape 666"/>
          <p:cNvSpPr txBox="1"/>
          <p:nvPr/>
        </p:nvSpPr>
        <p:spPr>
          <a:xfrm>
            <a:off x="1033500" y="280400"/>
            <a:ext cx="7077000" cy="10302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Template engine</a:t>
            </a:r>
          </a:p>
        </p:txBody>
      </p:sp>
      <p:pic>
        <p:nvPicPr>
          <p:cNvPr id="667" name="Shape 667"/>
          <p:cNvPicPr preferRelativeResize="0"/>
          <p:nvPr/>
        </p:nvPicPr>
        <p:blipFill>
          <a:blip r:embed="rId3">
            <a:alphaModFix/>
          </a:blip>
          <a:stretch>
            <a:fillRect/>
          </a:stretch>
        </p:blipFill>
        <p:spPr>
          <a:xfrm>
            <a:off x="0" y="1491361"/>
            <a:ext cx="9144000" cy="169858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nvSpPr>
        <p:spPr>
          <a:xfrm>
            <a:off x="1033500" y="1071750"/>
            <a:ext cx="7077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4800">
                <a:solidFill>
                  <a:schemeClr val="accent3"/>
                </a:solidFill>
                <a:latin typeface="Proxima Nova"/>
                <a:ea typeface="Proxima Nova"/>
                <a:cs typeface="Proxima Nova"/>
                <a:sym typeface="Proxima Nova"/>
              </a:rPr>
              <a:t>Development web server</a:t>
            </a: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